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embeddedFontLst>
    <p:embeddedFont>
      <p:font typeface="Roboto"/>
      <p:regular r:id="rId36"/>
      <p:bold r:id="rId37"/>
      <p:italic r:id="rId38"/>
      <p:boldItalic r:id="rId39"/>
    </p:embeddedFon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4" roundtripDataSignature="AMtx7miZggyo+eonCPuz4Zv6KDtKpnAY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Good morning</a:t>
            </a:r>
            <a:r>
              <a:rPr lang="en-US"/>
              <a:t> everyone.</a:t>
            </a:r>
            <a:r>
              <a:rPr b="0" i="0" lang="en-US" sz="1200" u="none" strike="noStrike">
                <a:solidFill>
                  <a:schemeClr val="dk1"/>
                </a:solidFill>
                <a:latin typeface="Calibri"/>
                <a:ea typeface="Calibri"/>
                <a:cs typeface="Calibri"/>
                <a:sym typeface="Calibri"/>
              </a:rPr>
              <a:t> </a:t>
            </a:r>
            <a:r>
              <a:rPr lang="en-US"/>
              <a:t>T</a:t>
            </a:r>
            <a:r>
              <a:rPr b="0" i="0" lang="en-US" sz="1200" u="none" strike="noStrike">
                <a:solidFill>
                  <a:schemeClr val="dk1"/>
                </a:solidFill>
                <a:latin typeface="Calibri"/>
                <a:ea typeface="Calibri"/>
                <a:cs typeface="Calibri"/>
                <a:sym typeface="Calibri"/>
              </a:rPr>
              <a:t>hank you for attending, and welcome to our final capstone presentation</a:t>
            </a:r>
            <a:r>
              <a:rPr lang="en-US"/>
              <a:t>. Today we will be discussing our work analyzing the Canada Emergency Wage Subsidy program.</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I would like to discuss some of our findings from our exploratory CEWS report.</a:t>
            </a:r>
            <a:endParaRPr/>
          </a:p>
        </p:txBody>
      </p:sp>
      <p:sp>
        <p:nvSpPr>
          <p:cNvPr id="305" name="Google Shape;30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primary goal of the CEWS report was to explore the CEWS Regional and Community-level database</a:t>
            </a:r>
            <a:r>
              <a:rPr lang="en-US"/>
              <a:t> </a:t>
            </a:r>
            <a:r>
              <a:rPr b="0" i="0" lang="en-US" sz="1200" u="none" strike="noStrike">
                <a:solidFill>
                  <a:schemeClr val="dk1"/>
                </a:solidFill>
                <a:latin typeface="Calibri"/>
                <a:ea typeface="Calibri"/>
                <a:cs typeface="Calibri"/>
                <a:sym typeface="Calibri"/>
              </a:rPr>
              <a:t>across all available dimensions</a:t>
            </a:r>
            <a:r>
              <a:rPr lang="en-US"/>
              <a:t> and</a:t>
            </a:r>
            <a:r>
              <a:rPr b="0" i="0" lang="en-US" sz="1200" u="none" strike="noStrike">
                <a:solidFill>
                  <a:schemeClr val="dk1"/>
                </a:solidFill>
                <a:latin typeface="Calibri"/>
                <a:ea typeface="Calibri"/>
                <a:cs typeface="Calibri"/>
                <a:sym typeface="Calibri"/>
              </a:rPr>
              <a:t> </a:t>
            </a:r>
            <a:r>
              <a:rPr lang="en-US"/>
              <a:t>r</a:t>
            </a:r>
            <a:r>
              <a:rPr b="0" i="0" lang="en-US" sz="1200" u="none" strike="noStrike">
                <a:solidFill>
                  <a:schemeClr val="dk1"/>
                </a:solidFill>
                <a:latin typeface="Calibri"/>
                <a:ea typeface="Calibri"/>
                <a:cs typeface="Calibri"/>
                <a:sym typeface="Calibri"/>
              </a:rPr>
              <a:t>eport on interesting trends, especially within rural Canada.</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321" name="Google Shape;3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 wrangling, exploration and visualization were done in Python. </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a:t>We imported </a:t>
            </a:r>
            <a:r>
              <a:rPr b="0" i="0" lang="en-US" sz="1200" u="none" strike="noStrike">
                <a:solidFill>
                  <a:schemeClr val="dk1"/>
                </a:solidFill>
                <a:latin typeface="Calibri"/>
                <a:ea typeface="Calibri"/>
                <a:cs typeface="Calibri"/>
                <a:sym typeface="Calibri"/>
              </a:rPr>
              <a:t>Pandas, Numpy and RE packages for data structures and wrangling</a:t>
            </a:r>
            <a:r>
              <a:rPr lang="en-US"/>
              <a:t>, and </a:t>
            </a:r>
            <a:r>
              <a:rPr b="0" i="0" lang="en-US" sz="1200" u="none" strike="noStrike">
                <a:solidFill>
                  <a:schemeClr val="dk1"/>
                </a:solidFill>
                <a:latin typeface="Calibri"/>
                <a:ea typeface="Calibri"/>
                <a:cs typeface="Calibri"/>
                <a:sym typeface="Calibri"/>
              </a:rPr>
              <a:t>Altair and Matplotlib for visualizations. </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342" name="Google Shape;34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While we do not have time to cover all of the findings in our report, I would like to go over a small sample from our analysis by examining high level trends, </a:t>
            </a:r>
            <a:r>
              <a:rPr lang="en-US"/>
              <a:t>heavily</a:t>
            </a:r>
            <a:r>
              <a:rPr lang="en-US"/>
              <a:t> subsidized rural Census subdivisions, and the industry breakdown of subsidies within those regions.</a:t>
            </a:r>
            <a:endParaRPr/>
          </a:p>
          <a:p>
            <a:pPr indent="0" lvl="0" marL="0" rtl="0" algn="l">
              <a:lnSpc>
                <a:spcPct val="100000"/>
              </a:lnSpc>
              <a:spcBef>
                <a:spcPts val="0"/>
              </a:spcBef>
              <a:spcAft>
                <a:spcPts val="0"/>
              </a:spcAft>
              <a:buSzPts val="1400"/>
              <a:buNone/>
            </a:pPr>
            <a:r>
              <a:t/>
            </a:r>
            <a:endParaRPr/>
          </a:p>
        </p:txBody>
      </p:sp>
      <p:sp>
        <p:nvSpPr>
          <p:cNvPr id="372" name="Google Shape;37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 we see our high level trends. This dataset covers $55 billion of CEWS subsidies given between March 15 and October 24. The average number of supported </a:t>
            </a:r>
            <a:r>
              <a:rPr lang="en-US"/>
              <a:t>employees</a:t>
            </a:r>
            <a:r>
              <a:rPr lang="en-US"/>
              <a:t> per claim period was 3.8 million, and the average number of supported businesses per claim period was 280 thousand.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see in the bottom left graph the total unsuppressed subsidies given within each industry throughout Canada.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top right graph shows the total subsidies given within each province, and the bottom right shows the amount given per-worker in each province.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most interesting finding here is that Alberta received the most subsidies per-capita, while the other Prairie provinces received the least, Manitoba and </a:t>
            </a:r>
            <a:r>
              <a:rPr lang="en-US"/>
              <a:t>Saskatchewan</a:t>
            </a:r>
            <a:r>
              <a:rPr lang="en-US"/>
              <a:t>.</a:t>
            </a:r>
            <a:endParaRPr/>
          </a:p>
        </p:txBody>
      </p:sp>
      <p:sp>
        <p:nvSpPr>
          <p:cNvPr id="401" name="Google Shape;4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1bb516330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e1bb516330_2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Next, we visualized the 15 rural census subdivisions which received the most subsidy money, both in total on the left, and per-capita on the right.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see here that Alberta is </a:t>
            </a:r>
            <a:r>
              <a:rPr lang="en-US"/>
              <a:t>heavily</a:t>
            </a:r>
            <a:r>
              <a:rPr lang="en-US"/>
              <a:t> represented in both these graphs, with 9 of 15 on the left graph within Alberta, and 8 of 15 on the right graph within Alberta.</a:t>
            </a:r>
            <a:br>
              <a:rPr lang="en-US"/>
            </a:br>
            <a:br>
              <a:rPr lang="en-US"/>
            </a:br>
            <a:endParaRPr/>
          </a:p>
          <a:p>
            <a:pPr indent="0" lvl="0" marL="0" rtl="0" algn="l">
              <a:lnSpc>
                <a:spcPct val="100000"/>
              </a:lnSpc>
              <a:spcBef>
                <a:spcPts val="0"/>
              </a:spcBef>
              <a:spcAft>
                <a:spcPts val="0"/>
              </a:spcAft>
              <a:buSzPts val="1400"/>
              <a:buNone/>
            </a:pPr>
            <a:r>
              <a:t/>
            </a:r>
            <a:endParaRPr/>
          </a:p>
        </p:txBody>
      </p:sp>
      <p:sp>
        <p:nvSpPr>
          <p:cNvPr id="419" name="Google Shape;419;ge1bb516330_2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1bb516330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e1bb516330_2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order to figure out why so many places in rural Alberta </a:t>
            </a:r>
            <a:r>
              <a:rPr lang="en-US"/>
              <a:t>required</a:t>
            </a:r>
            <a:r>
              <a:rPr lang="en-US"/>
              <a:t> large subsidies, we looked at the industry breakdown for each of the Albertan census subdivisions in the previous graph.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we have included graphs of four of these regions. The two graphs to the left show Banff and Jasper. Both of these towns are heavily dependent on tourism and received the majority of their CEWS subsidies in the </a:t>
            </a:r>
            <a:r>
              <a:rPr lang="en-US"/>
              <a:t>accommodation</a:t>
            </a:r>
            <a:r>
              <a:rPr lang="en-US"/>
              <a:t> and food service industry.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two graphs on the right show Grande Prairie and Bonnyville, which are heavily dependent on oil and gas, and received their largest subsidies in the mining, quarrying, and oil and gas extraction industry.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trend was true for all 13 of the Albertan census subdivisions that appeared on the previous page. They were either tourist towns which were severely affected by social distancing and travel restrictions, or they were oil towns which required a lot of subsidy money due to the importance and low profit margins of the Alberta oil industry. </a:t>
            </a:r>
            <a:endParaRPr/>
          </a:p>
          <a:p>
            <a:pPr indent="0" lvl="0" marL="0" rtl="0" algn="l">
              <a:lnSpc>
                <a:spcPct val="100000"/>
              </a:lnSpc>
              <a:spcBef>
                <a:spcPts val="0"/>
              </a:spcBef>
              <a:spcAft>
                <a:spcPts val="0"/>
              </a:spcAft>
              <a:buSzPts val="1400"/>
              <a:buNone/>
            </a:pPr>
            <a:r>
              <a:t/>
            </a:r>
            <a:endParaRPr/>
          </a:p>
        </p:txBody>
      </p:sp>
      <p:sp>
        <p:nvSpPr>
          <p:cNvPr id="436" name="Google Shape;436;ge1bb516330_2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 </a:t>
            </a:r>
            <a:r>
              <a:rPr lang="en-US"/>
              <a:t>data dashboard based on the CEWS dataset is the 2nd part of our project. </a:t>
            </a:r>
            <a:endParaRPr/>
          </a:p>
        </p:txBody>
      </p:sp>
      <p:sp>
        <p:nvSpPr>
          <p:cNvPr id="455" name="Google Shape;4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Further to our CEWS report, we also developed an interactive visualization dashboard.</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While data on the CEWS program is publicly available on the StatCan website, there are currently limited analyses and no interactive visualization tools available to help the general public better understand the data. </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This dashboard includes several tools for exploring all dimensions of the CEWS Regional and Community-level database.</a:t>
            </a:r>
            <a:endParaRPr/>
          </a:p>
          <a:p>
            <a:pPr indent="0" lvl="0" marL="0" rtl="0" algn="l">
              <a:lnSpc>
                <a:spcPct val="100000"/>
              </a:lnSpc>
              <a:spcBef>
                <a:spcPts val="0"/>
              </a:spcBef>
              <a:spcAft>
                <a:spcPts val="0"/>
              </a:spcAft>
              <a:buSzPts val="1400"/>
              <a:buNone/>
            </a:pPr>
            <a:r>
              <a:t/>
            </a:r>
            <a:endParaRPr/>
          </a:p>
        </p:txBody>
      </p:sp>
      <p:sp>
        <p:nvSpPr>
          <p:cNvPr id="471" name="Google Shape;4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interactive dashboard was created using Microsoft PowerBI version 2.93.384.0. The interactive maps in the dashboard were made using ArcGIS and ShapeMap. We considered using alternative, programming-based dashboard tools, but PowerBI allowed for easier integration into the Statistics Canada website.</a:t>
            </a:r>
            <a:endParaRPr b="0"/>
          </a:p>
          <a:p>
            <a:pPr indent="0" lvl="0" marL="0" rtl="0" algn="l">
              <a:lnSpc>
                <a:spcPct val="100000"/>
              </a:lnSpc>
              <a:spcBef>
                <a:spcPts val="0"/>
              </a:spcBef>
              <a:spcAft>
                <a:spcPts val="0"/>
              </a:spcAft>
              <a:buSzPts val="1400"/>
              <a:buNone/>
            </a:pPr>
            <a:br>
              <a:rPr lang="en-US"/>
            </a:br>
            <a:endParaRPr/>
          </a:p>
        </p:txBody>
      </p:sp>
      <p:sp>
        <p:nvSpPr>
          <p:cNvPr id="497" name="Google Shape;4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few minutes, we will introduce ourselves and our partner and we will provide an overview of the Canada Emergency Wage Subsidy, our data sources and wrangling we made for our analysis.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Our project is divided into three parts. In the first part </a:t>
            </a:r>
            <a:r>
              <a:rPr lang="en-US" sz="1200">
                <a:solidFill>
                  <a:schemeClr val="dk1"/>
                </a:solidFill>
                <a:latin typeface="Calibri"/>
                <a:ea typeface="Calibri"/>
                <a:cs typeface="Calibri"/>
                <a:sym typeface="Calibri"/>
              </a:rPr>
              <a:t>we explore the impact of the program through a report focused on developing insights into the effects of the subsidy on rural Canada. The second part is an interactive dashboard to explore the database we used. And the last part is a sentiment analysis using </a:t>
            </a:r>
            <a:r>
              <a:rPr b="0" i="0" lang="en-US" sz="1200" u="none" cap="none" strike="noStrike">
                <a:solidFill>
                  <a:schemeClr val="dk1"/>
                </a:solidFill>
                <a:latin typeface="Calibri"/>
                <a:ea typeface="Calibri"/>
                <a:cs typeface="Calibri"/>
                <a:sym typeface="Calibri"/>
              </a:rPr>
              <a:t>application-programming interfaces, or </a:t>
            </a:r>
            <a:r>
              <a:rPr lang="en-US" sz="1200">
                <a:solidFill>
                  <a:schemeClr val="dk1"/>
                </a:solidFill>
                <a:latin typeface="Calibri"/>
                <a:ea typeface="Calibri"/>
                <a:cs typeface="Calibri"/>
                <a:sym typeface="Calibri"/>
              </a:rPr>
              <a:t>APIs for short, to provide social analytics on the public opinion of the program.</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each component, we will also review </a:t>
            </a:r>
            <a:r>
              <a:rPr lang="en-US"/>
              <a:t>the motivation and purpose, the details of the tools, methodologies and techniques used. We will present some of our main findings and analysis and we will conclude with our results and future directions for our work.</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Using the same wrangled dataset created for the CEWS report, and using ArcGIS extensions and Shape Map </a:t>
            </a:r>
            <a:r>
              <a:rPr lang="en-US"/>
              <a:t>tool</a:t>
            </a:r>
            <a:r>
              <a:rPr b="0" i="0" lang="en-US" sz="1200" u="none" strike="noStrike">
                <a:solidFill>
                  <a:schemeClr val="dk1"/>
                </a:solidFill>
                <a:latin typeface="Calibri"/>
                <a:ea typeface="Calibri"/>
                <a:cs typeface="Calibri"/>
                <a:sym typeface="Calibri"/>
              </a:rPr>
              <a:t> for PowerBI we developed interactive heat maps, allowing users to visually explore the distribution of CEWS subsidies throughout Canada, at varying levels of geographic aggregation. </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We deployed all pages online using the PowerBI website.</a:t>
            </a:r>
            <a:endParaRPr/>
          </a:p>
        </p:txBody>
      </p:sp>
      <p:sp>
        <p:nvSpPr>
          <p:cNvPr id="522" name="Google Shape;52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***NOTE: SHOW DASHBOARD***</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The first dashboard that I would like to introduce is the one that demonstrates subsidy distribution among the census subdivision regions.</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In our CEWS data report, we </a:t>
            </a:r>
            <a:r>
              <a:rPr lang="en-US" sz="1250">
                <a:solidFill>
                  <a:srgbClr val="3C4043"/>
                </a:solidFill>
                <a:highlight>
                  <a:srgbClr val="FFFFFF"/>
                </a:highlight>
                <a:latin typeface="Roboto"/>
                <a:ea typeface="Roboto"/>
                <a:cs typeface="Roboto"/>
                <a:sym typeface="Roboto"/>
              </a:rPr>
              <a:t>already</a:t>
            </a:r>
            <a:r>
              <a:rPr lang="en-US" sz="1250">
                <a:solidFill>
                  <a:srgbClr val="3C4043"/>
                </a:solidFill>
                <a:highlight>
                  <a:srgbClr val="FFFFFF"/>
                </a:highlight>
                <a:latin typeface="Roboto"/>
                <a:ea typeface="Roboto"/>
                <a:cs typeface="Roboto"/>
                <a:sym typeface="Roboto"/>
              </a:rPr>
              <a:t> learned that in the rural regions of alberta, there is a place called Grande Prairie. D</a:t>
            </a:r>
            <a:r>
              <a:rPr lang="en-US" sz="1250">
                <a:solidFill>
                  <a:srgbClr val="3C4043"/>
                </a:solidFill>
                <a:highlight>
                  <a:srgbClr val="FFFFFF"/>
                </a:highlight>
                <a:latin typeface="Roboto"/>
                <a:ea typeface="Roboto"/>
                <a:cs typeface="Roboto"/>
                <a:sym typeface="Roboto"/>
              </a:rPr>
              <a:t>espite its size, it</a:t>
            </a:r>
            <a:r>
              <a:rPr lang="en-US" sz="1250">
                <a:solidFill>
                  <a:srgbClr val="3C4043"/>
                </a:solidFill>
                <a:highlight>
                  <a:srgbClr val="FFFFFF"/>
                </a:highlight>
                <a:latin typeface="Roboto"/>
                <a:ea typeface="Roboto"/>
                <a:cs typeface="Roboto"/>
                <a:sym typeface="Roboto"/>
              </a:rPr>
              <a:t> receives much more subsidy than its neighbour regions, let’s begin by locate this region in alberta on our GIS dashboard.</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For doing that a user needs to select Alberta for the Province drop down, and then select rural flag. Now all rural regions of alberta are displayed on our dashboard.</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On the west side of this province, we observe a small region that has much higher color intensity than its neighbours. --- Bingo! This is Grande Prairie.</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Now, we are curious about what industry plays a main role that makes this small region </a:t>
            </a:r>
            <a:r>
              <a:rPr lang="en-US" sz="1250">
                <a:solidFill>
                  <a:srgbClr val="3C4043"/>
                </a:solidFill>
                <a:highlight>
                  <a:srgbClr val="FFFFFF"/>
                </a:highlight>
                <a:latin typeface="Roboto"/>
                <a:ea typeface="Roboto"/>
                <a:cs typeface="Roboto"/>
                <a:sym typeface="Roboto"/>
              </a:rPr>
              <a:t>receives</a:t>
            </a:r>
            <a:r>
              <a:rPr lang="en-US" sz="1250">
                <a:solidFill>
                  <a:srgbClr val="3C4043"/>
                </a:solidFill>
                <a:highlight>
                  <a:srgbClr val="FFFFFF"/>
                </a:highlight>
                <a:latin typeface="Roboto"/>
                <a:ea typeface="Roboto"/>
                <a:cs typeface="Roboto"/>
                <a:sym typeface="Roboto"/>
              </a:rPr>
              <a:t> much more subsidy than its neighbours.</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If we click on this small region, we will see the </a:t>
            </a:r>
            <a:r>
              <a:rPr lang="en-US" sz="1250">
                <a:solidFill>
                  <a:srgbClr val="3C4043"/>
                </a:solidFill>
                <a:highlight>
                  <a:srgbClr val="FFFFFF"/>
                </a:highlight>
                <a:latin typeface="Roboto"/>
                <a:ea typeface="Roboto"/>
                <a:cs typeface="Roboto"/>
                <a:sym typeface="Roboto"/>
              </a:rPr>
              <a:t>proportions</a:t>
            </a:r>
            <a:r>
              <a:rPr lang="en-US" sz="1250">
                <a:solidFill>
                  <a:srgbClr val="3C4043"/>
                </a:solidFill>
                <a:highlight>
                  <a:srgbClr val="FFFFFF"/>
                </a:highlight>
                <a:latin typeface="Roboto"/>
                <a:ea typeface="Roboto"/>
                <a:cs typeface="Roboto"/>
                <a:sym typeface="Roboto"/>
              </a:rPr>
              <a:t> of </a:t>
            </a:r>
            <a:r>
              <a:rPr lang="en-US" sz="1250">
                <a:solidFill>
                  <a:srgbClr val="3C4043"/>
                </a:solidFill>
                <a:highlight>
                  <a:srgbClr val="FFFFFF"/>
                </a:highlight>
                <a:latin typeface="Roboto"/>
                <a:ea typeface="Roboto"/>
                <a:cs typeface="Roboto"/>
                <a:sym typeface="Roboto"/>
              </a:rPr>
              <a:t>subsidy</a:t>
            </a:r>
            <a:r>
              <a:rPr lang="en-US" sz="1250">
                <a:solidFill>
                  <a:srgbClr val="3C4043"/>
                </a:solidFill>
                <a:highlight>
                  <a:srgbClr val="FFFFFF"/>
                </a:highlight>
                <a:latin typeface="Roboto"/>
                <a:ea typeface="Roboto"/>
                <a:cs typeface="Roboto"/>
                <a:sym typeface="Roboto"/>
              </a:rPr>
              <a:t> for each industry that Grande Prairie shares in Alberta.</a:t>
            </a:r>
            <a:endParaRPr sz="1250">
              <a:solidFill>
                <a:srgbClr val="3C4043"/>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It is seems there is a good amount of subsidy goes into mining industry and construction industry.</a:t>
            </a:r>
            <a:endParaRPr sz="12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250">
              <a:solidFill>
                <a:srgbClr val="3C4043"/>
              </a:solidFill>
              <a:highlight>
                <a:srgbClr val="FFFFFF"/>
              </a:highlight>
              <a:latin typeface="Roboto"/>
              <a:ea typeface="Roboto"/>
              <a:cs typeface="Roboto"/>
              <a:sym typeface="Roboto"/>
            </a:endParaRPr>
          </a:p>
          <a:p>
            <a:pPr indent="-307975" lvl="0" marL="457200" rtl="0" algn="l">
              <a:lnSpc>
                <a:spcPct val="100000"/>
              </a:lnSpc>
              <a:spcBef>
                <a:spcPts val="0"/>
              </a:spcBef>
              <a:spcAft>
                <a:spcPts val="0"/>
              </a:spcAft>
              <a:buClr>
                <a:srgbClr val="3C4043"/>
              </a:buClr>
              <a:buSzPts val="1250"/>
              <a:buFont typeface="Roboto"/>
              <a:buAutoNum type="arabicPeriod"/>
            </a:pPr>
            <a:r>
              <a:rPr lang="en-US" sz="1250">
                <a:solidFill>
                  <a:srgbClr val="3C4043"/>
                </a:solidFill>
                <a:highlight>
                  <a:srgbClr val="FFFFFF"/>
                </a:highlight>
                <a:latin typeface="Roboto"/>
                <a:ea typeface="Roboto"/>
                <a:cs typeface="Roboto"/>
                <a:sym typeface="Roboto"/>
              </a:rPr>
              <a:t>Now let’s compare Grande Prairie’s subsidy distribution to the rest of the country. </a:t>
            </a:r>
            <a:endParaRPr sz="12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US" sz="1050">
                <a:solidFill>
                  <a:srgbClr val="3C4043"/>
                </a:solidFill>
                <a:highlight>
                  <a:srgbClr val="FFFFFF"/>
                </a:highlight>
                <a:latin typeface="Roboto"/>
                <a:ea typeface="Roboto"/>
                <a:cs typeface="Roboto"/>
                <a:sym typeface="Roboto"/>
              </a:rPr>
              <a:t>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sz="1050">
                <a:solidFill>
                  <a:srgbClr val="3C4043"/>
                </a:solidFill>
                <a:highlight>
                  <a:srgbClr val="FFFFFF"/>
                </a:highlight>
                <a:latin typeface="Roboto"/>
                <a:ea typeface="Roboto"/>
                <a:cs typeface="Roboto"/>
                <a:sym typeface="Roboto"/>
              </a:rPr>
              <a:t>and show the tree map and talk about the mining industry.</a:t>
            </a:r>
            <a:br>
              <a:rPr lang="en-US"/>
            </a:br>
            <a:br>
              <a:rPr lang="en-US"/>
            </a:br>
            <a:br>
              <a:rPr lang="en-US"/>
            </a:br>
            <a:br>
              <a:rPr lang="en-US"/>
            </a:br>
            <a:endParaRPr/>
          </a:p>
          <a:p>
            <a:pPr indent="0" lvl="0" marL="0" rtl="0" algn="l">
              <a:lnSpc>
                <a:spcPct val="100000"/>
              </a:lnSpc>
              <a:spcBef>
                <a:spcPts val="0"/>
              </a:spcBef>
              <a:spcAft>
                <a:spcPts val="0"/>
              </a:spcAft>
              <a:buSzPts val="1400"/>
              <a:buNone/>
            </a:pPr>
            <a:r>
              <a:t/>
            </a:r>
            <a:endParaRPr/>
          </a:p>
        </p:txBody>
      </p:sp>
      <p:sp>
        <p:nvSpPr>
          <p:cNvPr id="546" name="Google Shape;54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1bb51633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e1bb516330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***NOTE: SHOW DASHBOARD***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400"/>
              <a:t>This dashboard is designed for comparing data for two regions.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On the left hand, it is the industry subsidy distribution for </a:t>
            </a:r>
            <a:r>
              <a:rPr lang="en-US" sz="1400"/>
              <a:t>the Grande Prairie.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On the right hand side, there is the </a:t>
            </a:r>
            <a:r>
              <a:rPr lang="en-US" sz="1400"/>
              <a:t> industry subsidy distribution for the entire country.</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We discover that in Grande Prairie, majority of the subsidy goes into </a:t>
            </a:r>
            <a:r>
              <a:rPr lang="en-US" sz="1400"/>
              <a:t>mining</a:t>
            </a:r>
            <a:r>
              <a:rPr lang="en-US" sz="1400"/>
              <a:t> and construction. At the meanwhile,  for the entire country, although the construction industry also comes at the second place, the </a:t>
            </a:r>
            <a:r>
              <a:rPr lang="en-US" sz="1400"/>
              <a:t>mining industry comes at the 12th place.</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Therefore, we have enough evidence to conclude that it is the mining industry that makes this small region, Grande Prairie, shares more subsidy than its neighbours.</a:t>
            </a:r>
            <a:r>
              <a:rPr lang="en-US" sz="1400"/>
              <a:t>  </a:t>
            </a:r>
            <a:br>
              <a:rPr lang="en-US"/>
            </a:br>
            <a:br>
              <a:rPr lang="en-US"/>
            </a:br>
            <a:br>
              <a:rPr lang="en-US"/>
            </a:br>
            <a:br>
              <a:rPr lang="en-US"/>
            </a:br>
            <a:endParaRPr/>
          </a:p>
          <a:p>
            <a:pPr indent="0" lvl="0" marL="0" rtl="0" algn="l">
              <a:lnSpc>
                <a:spcPct val="100000"/>
              </a:lnSpc>
              <a:spcBef>
                <a:spcPts val="0"/>
              </a:spcBef>
              <a:spcAft>
                <a:spcPts val="0"/>
              </a:spcAft>
              <a:buSzPts val="1400"/>
              <a:buNone/>
            </a:pPr>
            <a:r>
              <a:t/>
            </a:r>
            <a:endParaRPr/>
          </a:p>
        </p:txBody>
      </p:sp>
      <p:sp>
        <p:nvSpPr>
          <p:cNvPr id="563" name="Google Shape;563;ge1bb516330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1bd66c026_3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e1bd66c026_3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050">
                <a:solidFill>
                  <a:srgbClr val="3C4043"/>
                </a:solidFill>
                <a:highlight>
                  <a:srgbClr val="FFFFFF"/>
                </a:highlight>
                <a:latin typeface="Roboto"/>
                <a:ea typeface="Roboto"/>
                <a:cs typeface="Roboto"/>
                <a:sym typeface="Roboto"/>
              </a:rPr>
              <a:t>We built some other pages as well which we will not talk about due to time restrictions. For anyone interested in exploring our dashboard, the links are in the chat</a:t>
            </a:r>
            <a:endParaRPr/>
          </a:p>
        </p:txBody>
      </p:sp>
      <p:sp>
        <p:nvSpPr>
          <p:cNvPr id="579" name="Google Shape;579;ge1bd66c026_3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Next, we will discuss the final part of our project, which is a CEWS analysis with APIs.</a:t>
            </a:r>
            <a:endParaRPr/>
          </a:p>
          <a:p>
            <a:pPr indent="0" lvl="0" marL="0" rtl="0" algn="l">
              <a:lnSpc>
                <a:spcPct val="100000"/>
              </a:lnSpc>
              <a:spcBef>
                <a:spcPts val="0"/>
              </a:spcBef>
              <a:spcAft>
                <a:spcPts val="0"/>
              </a:spcAft>
              <a:buSzPts val="1400"/>
              <a:buNone/>
            </a:pPr>
            <a:r>
              <a:t/>
            </a:r>
            <a:endParaRPr/>
          </a:p>
        </p:txBody>
      </p:sp>
      <p:sp>
        <p:nvSpPr>
          <p:cNvPr id="610" name="Google Shape;61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In Canada and around the world, data and the digital economy are fueling innovation, as well as economic and social opportunities.</a:t>
            </a:r>
            <a:endParaRPr/>
          </a:p>
          <a:p>
            <a:pPr indent="0" lvl="0" marL="0" rtl="0" algn="l">
              <a:lnSpc>
                <a:spcPct val="115000"/>
              </a:lnSpc>
              <a:spcBef>
                <a:spcPts val="600"/>
              </a:spcBef>
              <a:spcAft>
                <a:spcPts val="0"/>
              </a:spcAft>
              <a:buClr>
                <a:schemeClr val="dk1"/>
              </a:buClr>
              <a:buSzPts val="1100"/>
              <a:buFont typeface="Arial"/>
              <a:buNone/>
            </a:pPr>
            <a:r>
              <a:rPr lang="en-US"/>
              <a:t>Through evaluations of cost, efficiency, and usefulness of data, we conducted a feasibility study to make recommendations to Statistics Canada on which APIs should be used for leveraging the digital data economy to develop new techniques to measure economic activity and study social behavior at high frequency in real time.</a:t>
            </a:r>
            <a:endParaRPr/>
          </a:p>
          <a:p>
            <a:pPr indent="0" lvl="0" marL="0" rtl="0" algn="l">
              <a:lnSpc>
                <a:spcPct val="115000"/>
              </a:lnSpc>
              <a:spcBef>
                <a:spcPts val="600"/>
              </a:spcBef>
              <a:spcAft>
                <a:spcPts val="0"/>
              </a:spcAft>
              <a:buClr>
                <a:schemeClr val="dk1"/>
              </a:buClr>
              <a:buSzPts val="1100"/>
              <a:buFont typeface="Arial"/>
              <a:buNone/>
            </a:pPr>
            <a:r>
              <a:rPr lang="en-US"/>
              <a:t>Furthermore, we developed preliminary software for three of the examined APIs for analyzing messages and opinions regarding topics of interest.</a:t>
            </a:r>
            <a:endParaRPr/>
          </a:p>
          <a:p>
            <a:pPr indent="0" lvl="0" marL="0" rtl="0" algn="l">
              <a:lnSpc>
                <a:spcPct val="100000"/>
              </a:lnSpc>
              <a:spcBef>
                <a:spcPts val="600"/>
              </a:spcBef>
              <a:spcAft>
                <a:spcPts val="0"/>
              </a:spcAft>
              <a:buClr>
                <a:srgbClr val="000000"/>
              </a:buClr>
              <a:buSzPts val="1400"/>
              <a:buFont typeface="Arial"/>
              <a:buNone/>
            </a:pPr>
            <a:r>
              <a:t/>
            </a:r>
            <a:endParaRPr/>
          </a:p>
        </p:txBody>
      </p:sp>
      <p:sp>
        <p:nvSpPr>
          <p:cNvPr id="626" name="Google Shape;62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Pandas and Re were used for data structures and wrangling.</a:t>
            </a:r>
            <a:endParaRPr/>
          </a:p>
          <a:p>
            <a:pPr indent="0" lvl="0" marL="0" rtl="0" algn="l">
              <a:lnSpc>
                <a:spcPct val="115000"/>
              </a:lnSpc>
              <a:spcBef>
                <a:spcPts val="600"/>
              </a:spcBef>
              <a:spcAft>
                <a:spcPts val="0"/>
              </a:spcAft>
              <a:buClr>
                <a:schemeClr val="dk1"/>
              </a:buClr>
              <a:buSzPts val="1100"/>
              <a:buFont typeface="Arial"/>
              <a:buNone/>
            </a:pPr>
            <a:r>
              <a:rPr lang="en-US"/>
              <a:t>Altair and Matplotlib were used for visualizations.</a:t>
            </a:r>
            <a:endParaRPr/>
          </a:p>
          <a:p>
            <a:pPr indent="0" lvl="0" marL="0" rtl="0" algn="l">
              <a:lnSpc>
                <a:spcPct val="115000"/>
              </a:lnSpc>
              <a:spcBef>
                <a:spcPts val="600"/>
              </a:spcBef>
              <a:spcAft>
                <a:spcPts val="0"/>
              </a:spcAft>
              <a:buClr>
                <a:schemeClr val="dk1"/>
              </a:buClr>
              <a:buSzPts val="1100"/>
              <a:buFont typeface="Arial"/>
              <a:buNone/>
            </a:pPr>
            <a:r>
              <a:rPr lang="en-US"/>
              <a:t>Tweepy Python wrapper was used to access Twitter.</a:t>
            </a:r>
            <a:endParaRPr/>
          </a:p>
          <a:p>
            <a:pPr indent="0" lvl="0" marL="0" rtl="0" algn="l">
              <a:lnSpc>
                <a:spcPct val="115000"/>
              </a:lnSpc>
              <a:spcBef>
                <a:spcPts val="600"/>
              </a:spcBef>
              <a:spcAft>
                <a:spcPts val="0"/>
              </a:spcAft>
              <a:buClr>
                <a:schemeClr val="dk1"/>
              </a:buClr>
              <a:buSzPts val="1100"/>
              <a:buFont typeface="Arial"/>
              <a:buNone/>
            </a:pPr>
            <a:r>
              <a:rPr lang="en-US"/>
              <a:t>String, NLTK (natural language toolkit) and TextBlob were used for sentiment classification.</a:t>
            </a:r>
            <a:endParaRPr/>
          </a:p>
          <a:p>
            <a:pPr indent="0" lvl="0" marL="0" rtl="0" algn="l">
              <a:lnSpc>
                <a:spcPct val="100000"/>
              </a:lnSpc>
              <a:spcBef>
                <a:spcPts val="600"/>
              </a:spcBef>
              <a:spcAft>
                <a:spcPts val="0"/>
              </a:spcAft>
              <a:buSzPts val="1400"/>
              <a:buNone/>
            </a:pPr>
            <a:r>
              <a:t/>
            </a:r>
            <a:endParaRPr/>
          </a:p>
        </p:txBody>
      </p:sp>
      <p:sp>
        <p:nvSpPr>
          <p:cNvPr id="657" name="Google Shape;65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We first conducted and inventory of APIs. We reported on 18 and considered 4 as feasible for our use case. One of those APIs was Twitter and we performed preliminary natural language processing and sentiment analysis using its API.</a:t>
            </a:r>
            <a:endParaRPr/>
          </a:p>
          <a:p>
            <a:pPr indent="0" lvl="0" marL="0" rtl="0" algn="l">
              <a:lnSpc>
                <a:spcPct val="115000"/>
              </a:lnSpc>
              <a:spcBef>
                <a:spcPts val="600"/>
              </a:spcBef>
              <a:spcAft>
                <a:spcPts val="0"/>
              </a:spcAft>
              <a:buClr>
                <a:schemeClr val="dk1"/>
              </a:buClr>
              <a:buSzPts val="1100"/>
              <a:buFont typeface="Arial"/>
              <a:buNone/>
            </a:pPr>
            <a:r>
              <a:rPr lang="en-US"/>
              <a:t>We started by getting a Twitter developer account, and to access Twitter data, we used Tweepy. Tweepy allows to get tweets by keyword or location, and language from a given date. This functionality allowed us to retrieve tweets in Canada including the word CEWS.</a:t>
            </a:r>
            <a:endParaRPr/>
          </a:p>
          <a:p>
            <a:pPr indent="0" lvl="0" marL="0" rtl="0" algn="l">
              <a:lnSpc>
                <a:spcPct val="115000"/>
              </a:lnSpc>
              <a:spcBef>
                <a:spcPts val="600"/>
              </a:spcBef>
              <a:spcAft>
                <a:spcPts val="0"/>
              </a:spcAft>
              <a:buClr>
                <a:schemeClr val="dk1"/>
              </a:buClr>
              <a:buSzPts val="1100"/>
              <a:buFont typeface="Arial"/>
              <a:buNone/>
            </a:pPr>
            <a:r>
              <a:rPr lang="en-US"/>
              <a:t>The next step was to clean the tweets to make them machine readable to our model. We removed URLs, usernames, and standard English stop-words from tweets with regular expressions and NLTK. We also used that package for tokenizing and lemmatizing, which is splitting words by whitespaces and breaking them to its root.</a:t>
            </a:r>
            <a:endParaRPr/>
          </a:p>
          <a:p>
            <a:pPr indent="0" lvl="0" marL="0" rtl="0" algn="l">
              <a:lnSpc>
                <a:spcPct val="115000"/>
              </a:lnSpc>
              <a:spcBef>
                <a:spcPts val="600"/>
              </a:spcBef>
              <a:spcAft>
                <a:spcPts val="0"/>
              </a:spcAft>
              <a:buClr>
                <a:schemeClr val="dk1"/>
              </a:buClr>
              <a:buSzPts val="1100"/>
              <a:buFont typeface="Arial"/>
              <a:buNone/>
            </a:pPr>
            <a:r>
              <a:rPr lang="en-US"/>
              <a:t>For the sentiment analysis, we used NaivesBayesAnalyzer which is a model trained on a movie reviews corpus to classify tweets as having a positive or negative sentiment. We also used TextBlob to get sentiments scores on polarity and subjectivity. The sentiments are based on semantic relations and the frequency of each word in a sentence.</a:t>
            </a:r>
            <a:endParaRPr/>
          </a:p>
          <a:p>
            <a:pPr indent="0" lvl="0" marL="0" rtl="0" algn="l">
              <a:lnSpc>
                <a:spcPct val="115000"/>
              </a:lnSpc>
              <a:spcBef>
                <a:spcPts val="600"/>
              </a:spcBef>
              <a:spcAft>
                <a:spcPts val="0"/>
              </a:spcAft>
              <a:buClr>
                <a:schemeClr val="dk1"/>
              </a:buClr>
              <a:buSzPts val="1100"/>
              <a:buFont typeface="Arial"/>
              <a:buNone/>
            </a:pPr>
            <a:r>
              <a:rPr lang="en-US"/>
              <a:t>Finally, we visualized our results using Altair and a word cloud visualization, where the word size indicates its frequency in a text.</a:t>
            </a:r>
            <a:endParaRPr/>
          </a:p>
          <a:p>
            <a:pPr indent="0" lvl="0" marL="0" rtl="0" algn="l">
              <a:lnSpc>
                <a:spcPct val="100000"/>
              </a:lnSpc>
              <a:spcBef>
                <a:spcPts val="600"/>
              </a:spcBef>
              <a:spcAft>
                <a:spcPts val="0"/>
              </a:spcAft>
              <a:buSzPts val="1400"/>
              <a:buNone/>
            </a:pPr>
            <a:r>
              <a:t/>
            </a:r>
            <a:endParaRPr/>
          </a:p>
        </p:txBody>
      </p:sp>
      <p:sp>
        <p:nvSpPr>
          <p:cNvPr id="697" name="Google Shape;69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This visualization summarizes the implementation of our sentiment analysis in tweets containing the word CEWS.</a:t>
            </a:r>
            <a:endParaRPr/>
          </a:p>
          <a:p>
            <a:pPr indent="0" lvl="0" marL="0" rtl="0" algn="l">
              <a:lnSpc>
                <a:spcPct val="115000"/>
              </a:lnSpc>
              <a:spcBef>
                <a:spcPts val="600"/>
              </a:spcBef>
              <a:spcAft>
                <a:spcPts val="0"/>
              </a:spcAft>
              <a:buClr>
                <a:schemeClr val="dk1"/>
              </a:buClr>
              <a:buSzPts val="1100"/>
              <a:buFont typeface="Arial"/>
              <a:buNone/>
            </a:pPr>
            <a:r>
              <a:rPr lang="en-US"/>
              <a:t>We retrieved two-hundred-eighty tweets from June 11 to June 19 and were able to classify the sentiment of seventy-nine.</a:t>
            </a:r>
            <a:endParaRPr/>
          </a:p>
          <a:p>
            <a:pPr indent="0" lvl="0" marL="0" rtl="0" algn="l">
              <a:lnSpc>
                <a:spcPct val="115000"/>
              </a:lnSpc>
              <a:spcBef>
                <a:spcPts val="600"/>
              </a:spcBef>
              <a:spcAft>
                <a:spcPts val="0"/>
              </a:spcAft>
              <a:buClr>
                <a:schemeClr val="dk1"/>
              </a:buClr>
              <a:buSzPts val="1100"/>
              <a:buFont typeface="Arial"/>
              <a:buNone/>
            </a:pPr>
            <a:r>
              <a:rPr lang="en-US"/>
              <a:t>The top horizontal bar chart shows that 80% were classified as positive and 20% as negative.</a:t>
            </a:r>
            <a:endParaRPr/>
          </a:p>
          <a:p>
            <a:pPr indent="0" lvl="0" marL="0" rtl="0" algn="l">
              <a:lnSpc>
                <a:spcPct val="115000"/>
              </a:lnSpc>
              <a:spcBef>
                <a:spcPts val="600"/>
              </a:spcBef>
              <a:spcAft>
                <a:spcPts val="0"/>
              </a:spcAft>
              <a:buClr>
                <a:schemeClr val="dk1"/>
              </a:buClr>
              <a:buSzPts val="1100"/>
              <a:buFont typeface="Arial"/>
              <a:buNone/>
            </a:pPr>
            <a:r>
              <a:rPr lang="en-US"/>
              <a:t>The second row shows the sentiment distribution of those tweets. Below a score of .5 the tweet is classified as negative and above as positive.</a:t>
            </a:r>
            <a:endParaRPr/>
          </a:p>
          <a:p>
            <a:pPr indent="0" lvl="0" marL="0" rtl="0" algn="l">
              <a:lnSpc>
                <a:spcPct val="115000"/>
              </a:lnSpc>
              <a:spcBef>
                <a:spcPts val="600"/>
              </a:spcBef>
              <a:spcAft>
                <a:spcPts val="0"/>
              </a:spcAft>
              <a:buClr>
                <a:schemeClr val="dk1"/>
              </a:buClr>
              <a:buSzPts val="1100"/>
              <a:buFont typeface="Arial"/>
              <a:buNone/>
            </a:pPr>
            <a:r>
              <a:rPr lang="en-US"/>
              <a:t>The next chart is the polarity distribution. Polarity ranges from -1 to 1 where a negative score indicates a negative polarity, and a positive score, a positive one.  The last row of distribution charts shows subjectivity scores, which ranges from 0 to 1 where 0 is objective and 1 a subjective text.</a:t>
            </a:r>
            <a:endParaRPr/>
          </a:p>
          <a:p>
            <a:pPr indent="0" lvl="0" marL="0" rtl="0" algn="l">
              <a:lnSpc>
                <a:spcPct val="115000"/>
              </a:lnSpc>
              <a:spcBef>
                <a:spcPts val="600"/>
              </a:spcBef>
              <a:spcAft>
                <a:spcPts val="0"/>
              </a:spcAft>
              <a:buClr>
                <a:schemeClr val="dk1"/>
              </a:buClr>
              <a:buSzPts val="1100"/>
              <a:buFont typeface="Arial"/>
              <a:buNone/>
            </a:pPr>
            <a:r>
              <a:rPr lang="en-US"/>
              <a:t>We see that the tweets we analyzed are more likely to express a subjective opinion and have a positive polarity.</a:t>
            </a:r>
            <a:endParaRPr/>
          </a:p>
          <a:p>
            <a:pPr indent="0" lvl="0" marL="0" rtl="0" algn="l">
              <a:lnSpc>
                <a:spcPct val="115000"/>
              </a:lnSpc>
              <a:spcBef>
                <a:spcPts val="600"/>
              </a:spcBef>
              <a:spcAft>
                <a:spcPts val="0"/>
              </a:spcAft>
              <a:buClr>
                <a:schemeClr val="dk1"/>
              </a:buClr>
              <a:buSzPts val="1100"/>
              <a:buFont typeface="Arial"/>
              <a:buNone/>
            </a:pPr>
            <a:r>
              <a:rPr lang="en-US"/>
              <a:t>The blue word cloud visualizations show the most frequent words in our tweets. The green one shows the words more associated with positive sentiment, and the red one the words more related with negative sentiment.</a:t>
            </a:r>
            <a:endParaRPr/>
          </a:p>
          <a:p>
            <a:pPr indent="0" lvl="0" marL="0" rtl="0" algn="l">
              <a:lnSpc>
                <a:spcPct val="100000"/>
              </a:lnSpc>
              <a:spcBef>
                <a:spcPts val="600"/>
              </a:spcBef>
              <a:spcAft>
                <a:spcPts val="0"/>
              </a:spcAft>
              <a:buSzPts val="1400"/>
              <a:buNone/>
            </a:pPr>
            <a:r>
              <a:t/>
            </a:r>
            <a:endParaRPr/>
          </a:p>
          <a:p>
            <a:pPr indent="0" lvl="0" marL="0" rtl="0" algn="l">
              <a:lnSpc>
                <a:spcPct val="100000"/>
              </a:lnSpc>
              <a:spcBef>
                <a:spcPts val="0"/>
              </a:spcBef>
              <a:spcAft>
                <a:spcPts val="0"/>
              </a:spcAft>
              <a:buSzPts val="1400"/>
              <a:buNone/>
            </a:pPr>
            <a:br>
              <a:rPr lang="en-US"/>
            </a:br>
            <a:br>
              <a:rPr lang="en-US"/>
            </a:b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736" name="Google Shape;7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1b23e5bd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e1b23e5bd7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Finally, as a summary and conclusions of our project, we explored the impact of the CEWS program.</a:t>
            </a:r>
            <a:endParaRPr/>
          </a:p>
          <a:p>
            <a:pPr indent="0" lvl="0" marL="0" rtl="0" algn="l">
              <a:lnSpc>
                <a:spcPct val="115000"/>
              </a:lnSpc>
              <a:spcBef>
                <a:spcPts val="600"/>
              </a:spcBef>
              <a:spcAft>
                <a:spcPts val="0"/>
              </a:spcAft>
              <a:buClr>
                <a:schemeClr val="dk1"/>
              </a:buClr>
              <a:buSzPts val="1100"/>
              <a:buFont typeface="Arial"/>
              <a:buNone/>
            </a:pPr>
            <a:r>
              <a:rPr lang="en-US"/>
              <a:t>In our report, we examined the effects of geographic regions and industry on given subsidies. We focused on developing insights into the effect of the program on rural Canada and reported on some of the more interesting results.</a:t>
            </a:r>
            <a:endParaRPr/>
          </a:p>
          <a:p>
            <a:pPr indent="0" lvl="0" marL="0" rtl="0" algn="l">
              <a:lnSpc>
                <a:spcPct val="115000"/>
              </a:lnSpc>
              <a:spcBef>
                <a:spcPts val="600"/>
              </a:spcBef>
              <a:spcAft>
                <a:spcPts val="0"/>
              </a:spcAft>
              <a:buClr>
                <a:schemeClr val="dk1"/>
              </a:buClr>
              <a:buSzPts val="1100"/>
              <a:buFont typeface="Arial"/>
              <a:buNone/>
            </a:pPr>
            <a:r>
              <a:rPr lang="en-US"/>
              <a:t>We developed an interactive visualization dashboard to allow users to visually explore the CEWS database.</a:t>
            </a:r>
            <a:endParaRPr/>
          </a:p>
          <a:p>
            <a:pPr indent="0" lvl="0" marL="0" rtl="0" algn="l">
              <a:lnSpc>
                <a:spcPct val="115000"/>
              </a:lnSpc>
              <a:spcBef>
                <a:spcPts val="600"/>
              </a:spcBef>
              <a:spcAft>
                <a:spcPts val="0"/>
              </a:spcAft>
              <a:buClr>
                <a:schemeClr val="dk1"/>
              </a:buClr>
              <a:buSzPts val="1100"/>
              <a:buFont typeface="Arial"/>
              <a:buNone/>
            </a:pPr>
            <a:r>
              <a:rPr lang="en-US"/>
              <a:t>And we conducted an inventory of APIs and developed preliminary software as test cases to showcase the APIs capabilities.</a:t>
            </a:r>
            <a:endParaRPr/>
          </a:p>
          <a:p>
            <a:pPr indent="0" lvl="0" marL="0" rtl="0" algn="l">
              <a:lnSpc>
                <a:spcPct val="115000"/>
              </a:lnSpc>
              <a:spcBef>
                <a:spcPts val="600"/>
              </a:spcBef>
              <a:spcAft>
                <a:spcPts val="0"/>
              </a:spcAft>
              <a:buClr>
                <a:schemeClr val="dk1"/>
              </a:buClr>
              <a:buSzPts val="1100"/>
              <a:buFont typeface="Arial"/>
              <a:buNone/>
            </a:pPr>
            <a:r>
              <a:rPr lang="en-US"/>
              <a:t>Regarding future work, the next step would be to expand the findings to include data from the full duration of the CEWS program once that data is released publicly. There are also many other topics left to explore in the CEWS dataset that we could analyze.</a:t>
            </a:r>
            <a:endParaRPr/>
          </a:p>
          <a:p>
            <a:pPr indent="0" lvl="0" marL="0" rtl="0" algn="l">
              <a:lnSpc>
                <a:spcPct val="115000"/>
              </a:lnSpc>
              <a:spcBef>
                <a:spcPts val="600"/>
              </a:spcBef>
              <a:spcAft>
                <a:spcPts val="0"/>
              </a:spcAft>
              <a:buClr>
                <a:schemeClr val="dk1"/>
              </a:buClr>
              <a:buSzPts val="1100"/>
              <a:buFont typeface="Arial"/>
              <a:buNone/>
            </a:pPr>
            <a:r>
              <a:rPr lang="en-US"/>
              <a:t>Our dashboard could also be expanded to include data from sources other than the CEWS database.</a:t>
            </a:r>
            <a:endParaRPr/>
          </a:p>
          <a:p>
            <a:pPr indent="0" lvl="0" marL="0" rtl="0" algn="l">
              <a:lnSpc>
                <a:spcPct val="115000"/>
              </a:lnSpc>
              <a:spcBef>
                <a:spcPts val="600"/>
              </a:spcBef>
              <a:spcAft>
                <a:spcPts val="0"/>
              </a:spcAft>
              <a:buClr>
                <a:schemeClr val="dk1"/>
              </a:buClr>
              <a:buSzPts val="1100"/>
              <a:buFont typeface="Arial"/>
              <a:buNone/>
            </a:pPr>
            <a:r>
              <a:rPr lang="en-US"/>
              <a:t>Lastly, further work would be required to develop useful indicators to provide actionable recommendations from the data we gather and analyze through APIs.</a:t>
            </a:r>
            <a:endParaRPr/>
          </a:p>
          <a:p>
            <a:pPr indent="0" lvl="0" marL="0" rtl="0" algn="l">
              <a:lnSpc>
                <a:spcPct val="100000"/>
              </a:lnSpc>
              <a:spcBef>
                <a:spcPts val="600"/>
              </a:spcBef>
              <a:spcAft>
                <a:spcPts val="0"/>
              </a:spcAft>
              <a:buClr>
                <a:srgbClr val="000000"/>
              </a:buClr>
              <a:buSzPts val="1400"/>
              <a:buFont typeface="Arial"/>
              <a:buNone/>
            </a:pPr>
            <a:r>
              <a:t/>
            </a:r>
            <a:endParaRPr/>
          </a:p>
        </p:txBody>
      </p:sp>
      <p:sp>
        <p:nvSpPr>
          <p:cNvPr id="755" name="Google Shape;755;ge1b23e5bd7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1b23e5b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e1b23e5b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e1b23e5bd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the end of our presentation, thank you for listening and we are available if you have any questions.</a:t>
            </a:r>
            <a:endParaRPr/>
          </a:p>
        </p:txBody>
      </p:sp>
      <p:sp>
        <p:nvSpPr>
          <p:cNvPr id="783" name="Google Shape;78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400" u="none" strike="noStrike">
                <a:solidFill>
                  <a:srgbClr val="F43300"/>
                </a:solidFill>
                <a:latin typeface="Calibri"/>
                <a:ea typeface="Calibri"/>
                <a:cs typeface="Calibri"/>
                <a:sym typeface="Calibri"/>
              </a:rPr>
              <a:t>We collaborated with Statistics Canada </a:t>
            </a:r>
            <a:r>
              <a:rPr b="0" i="0" lang="en-US" sz="1400">
                <a:solidFill>
                  <a:srgbClr val="F43300"/>
                </a:solidFill>
                <a:latin typeface="Calibri"/>
                <a:ea typeface="Calibri"/>
                <a:cs typeface="Calibri"/>
                <a:sym typeface="Calibri"/>
              </a:rPr>
              <a:t>Centre for Special Business Projects and would like to acknowledge and thank Scott Bacon, our primary contact, Haaris Jafri, (Ash Munro, Nick Newstead and Mahamat Hamit-Haggar) for their support and guidance </a:t>
            </a:r>
            <a:r>
              <a:rPr lang="en-US" sz="1400">
                <a:solidFill>
                  <a:srgbClr val="F43300"/>
                </a:solidFill>
              </a:rPr>
              <a:t>throughout</a:t>
            </a:r>
            <a:r>
              <a:rPr b="0" i="0" lang="en-US" sz="1400">
                <a:solidFill>
                  <a:srgbClr val="F43300"/>
                </a:solidFill>
                <a:latin typeface="Calibri"/>
                <a:ea typeface="Calibri"/>
                <a:cs typeface="Calibri"/>
                <a:sym typeface="Calibri"/>
              </a:rPr>
              <a:t> this project.</a:t>
            </a:r>
            <a:r>
              <a:rPr b="0" i="0" lang="en-US" sz="1400">
                <a:solidFill>
                  <a:schemeClr val="dk1"/>
                </a:solidFill>
                <a:latin typeface="Calibri"/>
                <a:ea typeface="Calibri"/>
                <a:cs typeface="Calibri"/>
                <a:sym typeface="Calibri"/>
              </a:rPr>
              <a:t> </a:t>
            </a:r>
            <a:endParaRPr sz="1400"/>
          </a:p>
          <a:p>
            <a:pPr indent="0" lvl="0" marL="0" rtl="0" algn="l">
              <a:lnSpc>
                <a:spcPct val="100000"/>
              </a:lnSpc>
              <a:spcBef>
                <a:spcPts val="0"/>
              </a:spcBef>
              <a:spcAft>
                <a:spcPts val="0"/>
              </a:spcAft>
              <a:buSzPts val="1400"/>
              <a:buNone/>
            </a:pPr>
            <a:r>
              <a:t/>
            </a:r>
            <a:endParaRPr b="0" i="0"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400"/>
              <a:t>Optional: </a:t>
            </a:r>
            <a:r>
              <a:rPr b="0" i="0" lang="en-US" sz="1400" u="none" strike="noStrike">
                <a:solidFill>
                  <a:schemeClr val="dk1"/>
                </a:solidFill>
                <a:latin typeface="Calibri"/>
                <a:ea typeface="Calibri"/>
                <a:cs typeface="Calibri"/>
                <a:sym typeface="Calibri"/>
              </a:rPr>
              <a:t>Statistics Canada or StatCan for short, is Canada’s </a:t>
            </a:r>
            <a:r>
              <a:rPr lang="en-US" sz="1400"/>
              <a:t>national</a:t>
            </a:r>
            <a:r>
              <a:rPr b="0" i="0" lang="en-US" sz="1400" u="none" strike="noStrike">
                <a:solidFill>
                  <a:schemeClr val="dk1"/>
                </a:solidFill>
                <a:latin typeface="Calibri"/>
                <a:ea typeface="Calibri"/>
                <a:cs typeface="Calibri"/>
                <a:sym typeface="Calibri"/>
              </a:rPr>
              <a:t> statistics office. The agency produces relevant, accurate and timely data that help Canadians better understand their country, to function effectively as citizens and decisions makers. </a:t>
            </a:r>
            <a:endParaRPr sz="1400"/>
          </a:p>
          <a:p>
            <a:pPr indent="0" lvl="0" marL="0" marR="0" rtl="0" algn="l">
              <a:lnSpc>
                <a:spcPct val="100000"/>
              </a:lnSpc>
              <a:spcBef>
                <a:spcPts val="0"/>
              </a:spcBef>
              <a:spcAft>
                <a:spcPts val="0"/>
              </a:spcAft>
              <a:buClr>
                <a:schemeClr val="dk1"/>
              </a:buClr>
              <a:buSzPts val="1200"/>
              <a:buFont typeface="Calibri"/>
              <a:buNone/>
            </a:pPr>
            <a:r>
              <a:t/>
            </a:r>
            <a:endParaRPr b="0" i="0" sz="14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400" u="none" strike="noStrike">
                <a:solidFill>
                  <a:schemeClr val="accent2"/>
                </a:solidFill>
                <a:latin typeface="Calibri"/>
                <a:ea typeface="Calibri"/>
                <a:cs typeface="Calibri"/>
                <a:sym typeface="Calibri"/>
              </a:rPr>
              <a:t>The </a:t>
            </a:r>
            <a:r>
              <a:rPr b="0" i="0" lang="en-US" sz="1400">
                <a:solidFill>
                  <a:schemeClr val="accent2"/>
                </a:solidFill>
                <a:latin typeface="Calibri"/>
                <a:ea typeface="Calibri"/>
                <a:cs typeface="Calibri"/>
                <a:sym typeface="Calibri"/>
              </a:rPr>
              <a:t>Centre for Special Business Projects within StatCan covers a wide range of topics, which include business performance and trends, economic impact studies, new measurement frameworks and indicators to support program development, territorial economic indicators and other special studies.</a:t>
            </a:r>
            <a:endParaRPr b="0" i="0" sz="1400" u="none" strike="noStrike">
              <a:solidFill>
                <a:schemeClr val="accent2"/>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71" name="Google Shape;17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The consequences of the COVID-19 health pandemic for many have been unexpected and devastating. Initially, as the virus spread; many countries went into lockdown to protect the health of their populations.</a:t>
            </a:r>
            <a:endParaRPr/>
          </a:p>
          <a:p>
            <a:pPr indent="0" lvl="0" marL="0" rtl="0" algn="l">
              <a:lnSpc>
                <a:spcPct val="115000"/>
              </a:lnSpc>
              <a:spcBef>
                <a:spcPts val="600"/>
              </a:spcBef>
              <a:spcAft>
                <a:spcPts val="0"/>
              </a:spcAft>
              <a:buClr>
                <a:schemeClr val="dk1"/>
              </a:buClr>
              <a:buSzPts val="1100"/>
              <a:buFont typeface="Arial"/>
              <a:buNone/>
            </a:pPr>
            <a:r>
              <a:rPr lang="en-US"/>
              <a:t>As part of a wider range of policy measures to counteract the economic and labour market effects of the crisis, many countries implemented temporary wage subsidies.</a:t>
            </a:r>
            <a:endParaRPr/>
          </a:p>
          <a:p>
            <a:pPr indent="0" lvl="0" marL="0" rtl="0" algn="l">
              <a:lnSpc>
                <a:spcPct val="115000"/>
              </a:lnSpc>
              <a:spcBef>
                <a:spcPts val="600"/>
              </a:spcBef>
              <a:spcAft>
                <a:spcPts val="0"/>
              </a:spcAft>
              <a:buClr>
                <a:schemeClr val="dk1"/>
              </a:buClr>
              <a:buSzPts val="1100"/>
              <a:buFont typeface="Arial"/>
              <a:buNone/>
            </a:pPr>
            <a:r>
              <a:rPr lang="en-US"/>
              <a:t>While targeted subsidies seek to encourage firms to employ specific categories of workers, temporary wage subsidies are used in times of crisis to save jobs and help businesses keep as many employees as possible on the payroll. During the COVID-19 crisis, wage subsidies have been implemented to maintain the employment relationship during the lockdown and were later extended to prevent layoffs during the economic downturn that followed the end of the lockdown.</a:t>
            </a:r>
            <a:endParaRPr/>
          </a:p>
          <a:p>
            <a:pPr indent="0" lvl="0" marL="0" rtl="0" algn="l">
              <a:lnSpc>
                <a:spcPct val="100000"/>
              </a:lnSpc>
              <a:spcBef>
                <a:spcPts val="600"/>
              </a:spcBef>
              <a:spcAft>
                <a:spcPts val="0"/>
              </a:spcAft>
              <a:buSzPts val="1400"/>
              <a:buNone/>
            </a:pPr>
            <a:r>
              <a:t/>
            </a:r>
            <a:endParaRPr/>
          </a:p>
        </p:txBody>
      </p:sp>
      <p:sp>
        <p:nvSpPr>
          <p:cNvPr id="190" name="Google Shape;1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In Canada, the government implemented temporary restrictions on non-essential businesses, school closures and physical and social distancing policies to mitigate the spread of the virus.  However, these policies also resulted in job losses and lower employment income.</a:t>
            </a:r>
            <a:endParaRPr/>
          </a:p>
          <a:p>
            <a:pPr indent="0" lvl="0" marL="0" rtl="0" algn="l">
              <a:lnSpc>
                <a:spcPct val="115000"/>
              </a:lnSpc>
              <a:spcBef>
                <a:spcPts val="600"/>
              </a:spcBef>
              <a:spcAft>
                <a:spcPts val="0"/>
              </a:spcAft>
              <a:buClr>
                <a:schemeClr val="dk1"/>
              </a:buClr>
              <a:buSzPts val="1100"/>
              <a:buFont typeface="Arial"/>
              <a:buNone/>
            </a:pPr>
            <a:r>
              <a:rPr lang="en-US"/>
              <a:t>To alleviate the economic impact of the pandemic, the government implemented a range of financial and monetary measures through Canada’s COVID-19 Economic Response Plan.</a:t>
            </a:r>
            <a:endParaRPr/>
          </a:p>
          <a:p>
            <a:pPr indent="0" lvl="0" marL="0" rtl="0" algn="l">
              <a:lnSpc>
                <a:spcPct val="115000"/>
              </a:lnSpc>
              <a:spcBef>
                <a:spcPts val="600"/>
              </a:spcBef>
              <a:spcAft>
                <a:spcPts val="0"/>
              </a:spcAft>
              <a:buClr>
                <a:schemeClr val="dk1"/>
              </a:buClr>
              <a:buSzPts val="1100"/>
              <a:buFont typeface="Arial"/>
              <a:buNone/>
            </a:pPr>
            <a:r>
              <a:rPr lang="en-US"/>
              <a:t>Within the Plan, the government introduced the Canada Emergency Wage Subsidy, or CEWS for short, to help businesses keep and rehire employees during periods of reduced income, and facilitating return to normal operations. The program is administered by the Canada Revenue Agency.</a:t>
            </a:r>
            <a:endParaRPr/>
          </a:p>
          <a:p>
            <a:pPr indent="0" lvl="0" marL="0" rtl="0" algn="l">
              <a:lnSpc>
                <a:spcPct val="115000"/>
              </a:lnSpc>
              <a:spcBef>
                <a:spcPts val="600"/>
              </a:spcBef>
              <a:spcAft>
                <a:spcPts val="0"/>
              </a:spcAft>
              <a:buClr>
                <a:schemeClr val="dk1"/>
              </a:buClr>
              <a:buSzPts val="1100"/>
              <a:buFont typeface="Arial"/>
              <a:buNone/>
            </a:pPr>
            <a:r>
              <a:rPr lang="en-US"/>
              <a:t>Beginning March 15, 2020, CEWS offers a wage subsidy of seventy-five per cent, up to eight-hundred-forty-seven dollars per week per employee, to qualifying employers. CEWS is broken down into 4-week periods with different calculation details and qualifying criteria. When first launched, the program was intended to last 12 weeks, however, the Government of Canada has kept it until June 30, and proposed to extend the program until September 25 in its Budget 2021.</a:t>
            </a:r>
            <a:endParaRPr/>
          </a:p>
          <a:p>
            <a:pPr indent="0" lvl="0" marL="0" rtl="0" algn="l">
              <a:lnSpc>
                <a:spcPct val="115000"/>
              </a:lnSpc>
              <a:spcBef>
                <a:spcPts val="600"/>
              </a:spcBef>
              <a:spcAft>
                <a:spcPts val="0"/>
              </a:spcAft>
              <a:buClr>
                <a:schemeClr val="dk1"/>
              </a:buClr>
              <a:buSzPts val="1100"/>
              <a:buFont typeface="Arial"/>
              <a:buNone/>
            </a:pPr>
            <a:r>
              <a:rPr lang="en-US"/>
              <a:t>To date, CEWS has provided over 80 billion dollars in subsidies in more than three and half million applications.</a:t>
            </a:r>
            <a:endParaRPr/>
          </a:p>
          <a:p>
            <a:pPr indent="0" lvl="0" marL="0" rtl="0" algn="l">
              <a:lnSpc>
                <a:spcPct val="100000"/>
              </a:lnSpc>
              <a:spcBef>
                <a:spcPts val="600"/>
              </a:spcBef>
              <a:spcAft>
                <a:spcPts val="0"/>
              </a:spcAft>
              <a:buSzPts val="1400"/>
              <a:buNone/>
            </a:pPr>
            <a:r>
              <a:t/>
            </a:r>
            <a:endParaRPr/>
          </a:p>
        </p:txBody>
      </p:sp>
      <p:sp>
        <p:nvSpPr>
          <p:cNvPr id="218" name="Google Shape;2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main data source we used for our project is the CEWS Regional and Community-Level Database, which is publicly available at </a:t>
            </a:r>
            <a:r>
              <a:rPr lang="en-US"/>
              <a:t>the Statistics Canada </a:t>
            </a:r>
            <a:r>
              <a:rPr b="0" i="0" lang="en-US" sz="1200" u="none" strike="noStrike">
                <a:solidFill>
                  <a:schemeClr val="dk1"/>
                </a:solidFill>
                <a:latin typeface="Calibri"/>
                <a:ea typeface="Calibri"/>
                <a:cs typeface="Calibri"/>
                <a:sym typeface="Calibri"/>
              </a:rPr>
              <a:t>website.</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a:t>This dataset provides data on the CEWS program during the first 8 “claim periods”, which covers March 15 through October 24 2020.</a:t>
            </a:r>
            <a:endParaRPr/>
          </a:p>
        </p:txBody>
      </p:sp>
      <p:sp>
        <p:nvSpPr>
          <p:cNvPr id="239" name="Google Shape;2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CEWS dataset consists of eleven columns and about half a million rows. It has four dependent variables, number_business_locations, subsidy_amount, supported_employees, and cews_rehire_count. </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dataset is organized </a:t>
            </a:r>
            <a:r>
              <a:rPr lang="en-US"/>
              <a:t>hierarchically</a:t>
            </a:r>
            <a:r>
              <a:rPr lang="en-US"/>
              <a:t>, both with regard to geography and industry. The “RegionCode” column gives a unique 1 to 7 digit code corresponding to the geographic region. The “IndustryCode” column gives a 1 to 3 digit code which uniquely gives the industry.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These codes are defined via the 2016 Standard Geographic Classification System (SGC-2016), and the North American Industry Classification System (NAICS).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Both systems are </a:t>
            </a:r>
            <a:r>
              <a:rPr lang="en-US"/>
              <a:t>hierarchical, with more digits corresponding to more granular regions or industries. A 2 digit SGC-2016 code corresponds to a province or territory, a 5-digit code corresponds to a census agglomeration or census metropolitan area, and a 7-digit code corresponds to a census subdivision.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2-digit NAICS code corresponds to an industry sector, while a 3 digit code corresponds to a more granular industry subsector.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There is also a column which defines the region as either “urban” or “rural”, where a rural area is defined as any place not within a census agglomeration or census metropolitan area. </a:t>
            </a:r>
            <a:br>
              <a:rPr lang="en-US"/>
            </a:br>
            <a:endParaRPr/>
          </a:p>
          <a:p>
            <a:pPr indent="0" lvl="0" marL="0" rtl="0" algn="l">
              <a:lnSpc>
                <a:spcPct val="100000"/>
              </a:lnSpc>
              <a:spcBef>
                <a:spcPts val="0"/>
              </a:spcBef>
              <a:spcAft>
                <a:spcPts val="0"/>
              </a:spcAft>
              <a:buSzPts val="1400"/>
              <a:buNone/>
            </a:pPr>
            <a:r>
              <a:rPr lang="en-US"/>
              <a:t>Data suppression was implemented on the dataset to ensure it meets Statistics </a:t>
            </a:r>
            <a:r>
              <a:rPr lang="en-US"/>
              <a:t>Canada's</a:t>
            </a:r>
            <a:r>
              <a:rPr lang="en-US"/>
              <a:t> confidentiality requirements. Subsidy values were </a:t>
            </a:r>
            <a:r>
              <a:rPr lang="en-US"/>
              <a:t>suppressed</a:t>
            </a:r>
            <a:r>
              <a:rPr lang="en-US"/>
              <a:t> if there was potential for someone to “reverse engineer” the data and accurately guess at which company a subsidy went to. In practice, this means that much of the more granular data has been </a:t>
            </a:r>
            <a:r>
              <a:rPr lang="en-US"/>
              <a:t>suppressed</a:t>
            </a:r>
            <a:r>
              <a:rPr lang="en-US"/>
              <a:t>, especially for rows corresponding to industry subsectors within small census </a:t>
            </a:r>
            <a:r>
              <a:rPr lang="en-US"/>
              <a:t>subdivisions. In total, about 67% of the subsidy amount and supported employees values have been suppressed. </a:t>
            </a:r>
            <a:endParaRPr/>
          </a:p>
        </p:txBody>
      </p:sp>
      <p:sp>
        <p:nvSpPr>
          <p:cNvPr id="256" name="Google Shape;25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1bb516330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e1bb516330_2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had to do a bit of work to wrangle the raw CEWS data into a format that was useable for our analyses.</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en-US"/>
              <a:t>First, we had to do some basic wrangling. Null values were represented as “X” in the CEWS data, which we had to replace with NumPy’s null data type in order to convert those columns to numeric types. We also renamed some of the columns and factor levels to be shorter and more “Pythonic”.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We had to work around the </a:t>
            </a:r>
            <a:r>
              <a:rPr lang="en-US"/>
              <a:t>hierarchical</a:t>
            </a:r>
            <a:r>
              <a:rPr lang="en-US"/>
              <a:t> structure of the dataset to ensure we would only count subsidies once in any analysis. We did this by using regex to develop two “aggregation level” indicator columns. By querying for a specific level of each of these, we ensured that only </a:t>
            </a:r>
            <a:r>
              <a:rPr lang="en-US"/>
              <a:t>data from single levels of the industry and geography hierarchies were included, preventing multi-counting of subsidies. In the example on screen, we are querying the dataset to only show rows corresponding to aggregation to the levels of “province” and “all industries”.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Finally, we augmented our data set with a couple more useful columns. Using Regex, we created a column describing the province each region is contained in. Then, using other open data sets developed from </a:t>
            </a:r>
            <a:r>
              <a:rPr lang="en-US"/>
              <a:t>the</a:t>
            </a:r>
            <a:r>
              <a:rPr lang="en-US"/>
              <a:t> 2016 census, w</a:t>
            </a:r>
            <a:r>
              <a:rPr lang="en-US"/>
              <a:t>e augmented our data with information on the number of workers employed within given regions and industries. This allowed for normalized comparisons between regions and industries of varying size.</a:t>
            </a:r>
            <a:endParaRPr/>
          </a:p>
        </p:txBody>
      </p:sp>
      <p:sp>
        <p:nvSpPr>
          <p:cNvPr id="280" name="Google Shape;280;ge1bb516330_2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1028700" y="3451495"/>
            <a:ext cx="13307784" cy="4157164"/>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8840"/>
              <a:buFont typeface="Arial"/>
              <a:buNone/>
            </a:pPr>
            <a:r>
              <a:rPr b="0" i="0" lang="en-US" sz="8840" u="none" cap="none" strike="noStrike">
                <a:solidFill>
                  <a:srgbClr val="FF0000"/>
                </a:solidFill>
                <a:latin typeface="Helvetica Neue"/>
                <a:ea typeface="Helvetica Neue"/>
                <a:cs typeface="Helvetica Neue"/>
                <a:sym typeface="Helvetica Neue"/>
              </a:rPr>
              <a:t>Canada Emergency Wage Subsidy</a:t>
            </a:r>
            <a:endParaRPr b="0" i="0" sz="3000" u="none" cap="none" strike="noStrike">
              <a:solidFill>
                <a:srgbClr val="FF0000"/>
              </a:solidFill>
              <a:latin typeface="Helvetica Neue"/>
              <a:ea typeface="Helvetica Neue"/>
              <a:cs typeface="Helvetica Neue"/>
              <a:sym typeface="Helvetica Neue"/>
            </a:endParaRPr>
          </a:p>
          <a:p>
            <a:pPr indent="0" lvl="0" marL="0" marR="0" rtl="0" algn="l">
              <a:lnSpc>
                <a:spcPct val="383100"/>
              </a:lnSpc>
              <a:spcBef>
                <a:spcPts val="0"/>
              </a:spcBef>
              <a:spcAft>
                <a:spcPts val="0"/>
              </a:spcAft>
              <a:buClr>
                <a:srgbClr val="000000"/>
              </a:buClr>
              <a:buSzPts val="3000"/>
              <a:buFont typeface="Arial"/>
              <a:buNone/>
            </a:pPr>
            <a:r>
              <a:rPr b="0" i="0" lang="en-US" sz="3000" u="none" cap="none" strike="noStrike">
                <a:solidFill>
                  <a:srgbClr val="FF0000"/>
                </a:solidFill>
                <a:latin typeface="Helvetica Neue"/>
                <a:ea typeface="Helvetica Neue"/>
                <a:cs typeface="Helvetica Neue"/>
                <a:sym typeface="Helvetica Neue"/>
              </a:rPr>
              <a:t>An Analysis</a:t>
            </a:r>
            <a:endParaRPr b="0" i="0" sz="1400" u="none" cap="none" strike="noStrike">
              <a:solidFill>
                <a:srgbClr val="000000"/>
              </a:solidFill>
              <a:latin typeface="Arial"/>
              <a:ea typeface="Arial"/>
              <a:cs typeface="Arial"/>
              <a:sym typeface="Arial"/>
            </a:endParaRPr>
          </a:p>
        </p:txBody>
      </p:sp>
      <p:sp>
        <p:nvSpPr>
          <p:cNvPr id="90" name="Google Shape;90;p1"/>
          <p:cNvSpPr txBox="1"/>
          <p:nvPr/>
        </p:nvSpPr>
        <p:spPr>
          <a:xfrm>
            <a:off x="15139752" y="7548118"/>
            <a:ext cx="2965518" cy="1555811"/>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3000"/>
              <a:buFont typeface="Arial"/>
              <a:buNone/>
            </a:pPr>
            <a:r>
              <a:rPr b="0" i="0" lang="en-US" sz="3000" u="none" cap="none" strike="noStrike">
                <a:solidFill>
                  <a:srgbClr val="0F0E0C"/>
                </a:solidFill>
                <a:latin typeface="Helvetica Neue"/>
                <a:ea typeface="Helvetica Neue"/>
                <a:cs typeface="Helvetica Neue"/>
                <a:sym typeface="Helvetica Neue"/>
                <a:extLst>
                  <a:ext uri="http://customooxmlschemas.google.com/">
                    <go:slidesCustomData xmlns:go="http://customooxmlschemas.google.com/" textRoundtripDataId="0"/>
                  </a:ext>
                </a:extLst>
              </a:rPr>
              <a:t>Bohan Gao</a:t>
            </a:r>
            <a:endParaRPr b="0" i="0" sz="1400" u="none" cap="none" strike="noStrike">
              <a:solidFill>
                <a:srgbClr val="000000"/>
              </a:solidFill>
              <a:latin typeface="Arial"/>
              <a:ea typeface="Arial"/>
              <a:cs typeface="Arial"/>
              <a:sym typeface="Arial"/>
              <a:extLst>
                <a:ext uri="http://customooxmlschemas.google.com/">
                  <go:slidesCustomData xmlns:go="http://customooxmlschemas.google.com/" textRoundtripDataId="1"/>
                </a:ext>
              </a:extLst>
            </a:endParaRPr>
          </a:p>
          <a:p>
            <a:pPr indent="0" lvl="0" marL="0" marR="0" rtl="0" algn="l">
              <a:lnSpc>
                <a:spcPct val="135000"/>
              </a:lnSpc>
              <a:spcBef>
                <a:spcPts val="0"/>
              </a:spcBef>
              <a:spcAft>
                <a:spcPts val="0"/>
              </a:spcAft>
              <a:buClr>
                <a:srgbClr val="000000"/>
              </a:buClr>
              <a:buSzPts val="3000"/>
              <a:buFont typeface="Arial"/>
              <a:buNone/>
            </a:pPr>
            <a:r>
              <a:rPr b="0" i="0" lang="en-US" sz="3000" u="none" cap="none" strike="noStrike">
                <a:solidFill>
                  <a:srgbClr val="0F0E0C"/>
                </a:solidFill>
                <a:latin typeface="Helvetica Neue"/>
                <a:ea typeface="Helvetica Neue"/>
                <a:cs typeface="Helvetica Neue"/>
                <a:sym typeface="Helvetica Neue"/>
                <a:extLst>
                  <a:ext uri="http://customooxmlschemas.google.com/">
                    <go:slidesCustomData xmlns:go="http://customooxmlschemas.google.com/" textRoundtripDataId="2"/>
                  </a:ext>
                </a:extLst>
              </a:rPr>
              <a:t>Eric Baxter</a:t>
            </a:r>
            <a:endParaRPr b="0" i="0"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
                </a:ext>
              </a:extLst>
            </a:endParaRPr>
          </a:p>
          <a:p>
            <a:pPr indent="0" lvl="0" marL="0" marR="0" rtl="0" algn="l">
              <a:lnSpc>
                <a:spcPct val="135000"/>
              </a:lnSpc>
              <a:spcBef>
                <a:spcPts val="0"/>
              </a:spcBef>
              <a:spcAft>
                <a:spcPts val="0"/>
              </a:spcAft>
              <a:buClr>
                <a:srgbClr val="000000"/>
              </a:buClr>
              <a:buSzPts val="3000"/>
              <a:buFont typeface="Arial"/>
              <a:buNone/>
            </a:pPr>
            <a:r>
              <a:rPr b="0" i="0" lang="en-US" sz="3000" u="none" cap="none" strike="noStrike">
                <a:solidFill>
                  <a:srgbClr val="0F0E0C"/>
                </a:solidFill>
                <a:latin typeface="Helvetica Neue"/>
                <a:ea typeface="Helvetica Neue"/>
                <a:cs typeface="Helvetica Neue"/>
                <a:sym typeface="Helvetica Neue"/>
                <a:extLst>
                  <a:ext uri="http://customooxmlschemas.google.com/">
                    <go:slidesCustomData xmlns:go="http://customooxmlschemas.google.com/" textRoundtripDataId="4"/>
                  </a:ext>
                </a:extLst>
              </a:rPr>
              <a:t>Vicens Paneque</a:t>
            </a:r>
            <a:endParaRPr b="0" i="0" sz="1400" u="none" cap="none" strike="noStrike">
              <a:solidFill>
                <a:srgbClr val="000000"/>
              </a:solidFill>
              <a:latin typeface="Arial"/>
              <a:ea typeface="Arial"/>
              <a:cs typeface="Arial"/>
              <a:sym typeface="Arial"/>
            </a:endParaRPr>
          </a:p>
        </p:txBody>
      </p:sp>
      <p:pic>
        <p:nvPicPr>
          <p:cNvPr descr="Text&#10;&#10;Description automatically generated" id="91" name="Google Shape;91;p1"/>
          <p:cNvPicPr preferRelativeResize="0"/>
          <p:nvPr/>
        </p:nvPicPr>
        <p:blipFill rotWithShape="1">
          <a:blip r:embed="rId3">
            <a:alphaModFix/>
          </a:blip>
          <a:srcRect b="0" l="0" r="0" t="0"/>
          <a:stretch/>
        </p:blipFill>
        <p:spPr>
          <a:xfrm>
            <a:off x="13457331" y="294329"/>
            <a:ext cx="3691013" cy="1308207"/>
          </a:xfrm>
          <a:prstGeom prst="rect">
            <a:avLst/>
          </a:prstGeom>
          <a:noFill/>
          <a:ln>
            <a:noFill/>
          </a:ln>
        </p:spPr>
      </p:pic>
      <p:pic>
        <p:nvPicPr>
          <p:cNvPr id="92" name="Google Shape;92;p1"/>
          <p:cNvPicPr preferRelativeResize="0"/>
          <p:nvPr/>
        </p:nvPicPr>
        <p:blipFill rotWithShape="1">
          <a:blip r:embed="rId4">
            <a:alphaModFix/>
          </a:blip>
          <a:srcRect b="0" l="0" r="0" t="0"/>
          <a:stretch/>
        </p:blipFill>
        <p:spPr>
          <a:xfrm>
            <a:off x="1028700" y="633840"/>
            <a:ext cx="3355659" cy="629186"/>
          </a:xfrm>
          <a:prstGeom prst="rect">
            <a:avLst/>
          </a:prstGeom>
          <a:noFill/>
          <a:ln>
            <a:noFill/>
          </a:ln>
        </p:spPr>
      </p:pic>
      <p:grpSp>
        <p:nvGrpSpPr>
          <p:cNvPr id="93" name="Google Shape;93;p1"/>
          <p:cNvGrpSpPr/>
          <p:nvPr/>
        </p:nvGrpSpPr>
        <p:grpSpPr>
          <a:xfrm>
            <a:off x="0" y="9457618"/>
            <a:ext cx="18288001" cy="838907"/>
            <a:chOff x="0" y="0"/>
            <a:chExt cx="24384001" cy="1118542"/>
          </a:xfrm>
        </p:grpSpPr>
        <p:sp>
          <p:nvSpPr>
            <p:cNvPr id="94" name="Google Shape;94;p1"/>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98" name="Google Shape;98;p1"/>
          <p:cNvSpPr txBox="1"/>
          <p:nvPr/>
        </p:nvSpPr>
        <p:spPr>
          <a:xfrm>
            <a:off x="17586545" y="9731550"/>
            <a:ext cx="518725" cy="31207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A picture containing decorated, dessert&#10;&#10;Description automatically generated" id="307" name="Google Shape;307;p7"/>
          <p:cNvPicPr preferRelativeResize="0"/>
          <p:nvPr/>
        </p:nvPicPr>
        <p:blipFill rotWithShape="1">
          <a:blip r:embed="rId3">
            <a:alphaModFix amt="20000"/>
          </a:blip>
          <a:srcRect b="0" l="0" r="0" t="0"/>
          <a:stretch/>
        </p:blipFill>
        <p:spPr>
          <a:xfrm>
            <a:off x="-84667" y="-38101"/>
            <a:ext cx="18372667" cy="10334625"/>
          </a:xfrm>
          <a:prstGeom prst="rect">
            <a:avLst/>
          </a:prstGeom>
          <a:noFill/>
          <a:ln>
            <a:noFill/>
          </a:ln>
        </p:spPr>
      </p:pic>
      <p:pic>
        <p:nvPicPr>
          <p:cNvPr descr="Text&#10;&#10;Description automatically generated" id="308" name="Google Shape;308;p7"/>
          <p:cNvPicPr preferRelativeResize="0"/>
          <p:nvPr/>
        </p:nvPicPr>
        <p:blipFill rotWithShape="1">
          <a:blip r:embed="rId4">
            <a:alphaModFix/>
          </a:blip>
          <a:srcRect b="0" l="0" r="0" t="0"/>
          <a:stretch/>
        </p:blipFill>
        <p:spPr>
          <a:xfrm>
            <a:off x="13457331" y="294329"/>
            <a:ext cx="3691013" cy="1308207"/>
          </a:xfrm>
          <a:prstGeom prst="rect">
            <a:avLst/>
          </a:prstGeom>
          <a:noFill/>
          <a:ln>
            <a:noFill/>
          </a:ln>
        </p:spPr>
      </p:pic>
      <p:pic>
        <p:nvPicPr>
          <p:cNvPr id="309" name="Google Shape;309;p7"/>
          <p:cNvPicPr preferRelativeResize="0"/>
          <p:nvPr/>
        </p:nvPicPr>
        <p:blipFill rotWithShape="1">
          <a:blip r:embed="rId5">
            <a:alphaModFix/>
          </a:blip>
          <a:srcRect b="0" l="0" r="0" t="0"/>
          <a:stretch/>
        </p:blipFill>
        <p:spPr>
          <a:xfrm>
            <a:off x="1028700" y="633840"/>
            <a:ext cx="3355659" cy="629186"/>
          </a:xfrm>
          <a:prstGeom prst="rect">
            <a:avLst/>
          </a:prstGeom>
          <a:noFill/>
          <a:ln>
            <a:noFill/>
          </a:ln>
        </p:spPr>
      </p:pic>
      <p:sp>
        <p:nvSpPr>
          <p:cNvPr id="310" name="Google Shape;310;p7"/>
          <p:cNvSpPr/>
          <p:nvPr/>
        </p:nvSpPr>
        <p:spPr>
          <a:xfrm>
            <a:off x="-76200" y="2857500"/>
            <a:ext cx="3733800" cy="118213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
          <p:cNvSpPr txBox="1"/>
          <p:nvPr/>
        </p:nvSpPr>
        <p:spPr>
          <a:xfrm>
            <a:off x="1281456" y="3017402"/>
            <a:ext cx="14758800" cy="3129600"/>
          </a:xfrm>
          <a:prstGeom prst="rect">
            <a:avLst/>
          </a:prstGeom>
          <a:noFill/>
          <a:ln>
            <a:noFill/>
          </a:ln>
        </p:spPr>
        <p:txBody>
          <a:bodyPr anchorCtr="0" anchor="t" bIns="0" lIns="0" spcFirstLastPara="1" rIns="0" wrap="square" tIns="0">
            <a:spAutoFit/>
          </a:bodyPr>
          <a:lstStyle/>
          <a:p>
            <a:pPr indent="0" lvl="0" marL="0" marR="0" rtl="0" algn="l">
              <a:lnSpc>
                <a:spcPct val="212833"/>
              </a:lnSpc>
              <a:spcBef>
                <a:spcPts val="0"/>
              </a:spcBef>
              <a:spcAft>
                <a:spcPts val="0"/>
              </a:spcAft>
              <a:buClr>
                <a:srgbClr val="000000"/>
              </a:buClr>
              <a:buSzPts val="5400"/>
              <a:buFont typeface="Arial"/>
              <a:buNone/>
            </a:pPr>
            <a:r>
              <a:rPr b="0" i="0" lang="en-US" sz="5400" u="none" cap="none" strike="noStrike">
                <a:solidFill>
                  <a:schemeClr val="lt1"/>
                </a:solidFill>
                <a:latin typeface="Helvetica Neue"/>
                <a:ea typeface="Helvetica Neue"/>
                <a:cs typeface="Helvetica Neue"/>
                <a:sym typeface="Helvetica Neue"/>
              </a:rPr>
              <a:t>Part 1:</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8840"/>
              <a:buFont typeface="Arial"/>
              <a:buNone/>
            </a:pPr>
            <a:r>
              <a:rPr b="0" i="0" lang="en-US" sz="8840" u="none" cap="none" strike="noStrike">
                <a:solidFill>
                  <a:srgbClr val="FF0000"/>
                </a:solidFill>
                <a:latin typeface="Helvetica Neue"/>
                <a:ea typeface="Helvetica Neue"/>
                <a:cs typeface="Helvetica Neue"/>
                <a:sym typeface="Helvetica Neue"/>
              </a:rPr>
              <a:t>CEWS Report</a:t>
            </a:r>
            <a:endParaRPr b="0" i="0" sz="1400" u="none" cap="none" strike="noStrike">
              <a:solidFill>
                <a:srgbClr val="000000"/>
              </a:solidFill>
              <a:latin typeface="Arial"/>
              <a:ea typeface="Arial"/>
              <a:cs typeface="Arial"/>
              <a:sym typeface="Arial"/>
            </a:endParaRPr>
          </a:p>
        </p:txBody>
      </p:sp>
      <p:grpSp>
        <p:nvGrpSpPr>
          <p:cNvPr id="312" name="Google Shape;312;p7"/>
          <p:cNvGrpSpPr/>
          <p:nvPr/>
        </p:nvGrpSpPr>
        <p:grpSpPr>
          <a:xfrm>
            <a:off x="0" y="9457618"/>
            <a:ext cx="18288001" cy="838907"/>
            <a:chOff x="0" y="0"/>
            <a:chExt cx="24384001" cy="1118542"/>
          </a:xfrm>
        </p:grpSpPr>
        <p:sp>
          <p:nvSpPr>
            <p:cNvPr id="313" name="Google Shape;313;p7"/>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317" name="Google Shape;317;p7"/>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8"/>
          <p:cNvGrpSpPr/>
          <p:nvPr/>
        </p:nvGrpSpPr>
        <p:grpSpPr>
          <a:xfrm>
            <a:off x="1028700" y="1028700"/>
            <a:ext cx="6972300" cy="1195348"/>
            <a:chOff x="0" y="0"/>
            <a:chExt cx="9296401" cy="1593798"/>
          </a:xfrm>
        </p:grpSpPr>
        <p:sp>
          <p:nvSpPr>
            <p:cNvPr id="324" name="Google Shape;324;p8"/>
            <p:cNvSpPr/>
            <p:nvPr/>
          </p:nvSpPr>
          <p:spPr>
            <a:xfrm>
              <a:off x="0" y="0"/>
              <a:ext cx="9296401" cy="1593798"/>
            </a:xfrm>
            <a:custGeom>
              <a:rect b="b" l="l" r="r" t="t"/>
              <a:pathLst>
                <a:path extrusionOk="0" h="7904227" w="24834176">
                  <a:moveTo>
                    <a:pt x="0" y="0"/>
                  </a:moveTo>
                  <a:lnTo>
                    <a:pt x="0" y="7904227"/>
                  </a:lnTo>
                  <a:lnTo>
                    <a:pt x="24834176" y="7904227"/>
                  </a:lnTo>
                  <a:lnTo>
                    <a:pt x="24834176" y="0"/>
                  </a:lnTo>
                  <a:lnTo>
                    <a:pt x="0" y="0"/>
                  </a:lnTo>
                  <a:close/>
                  <a:moveTo>
                    <a:pt x="24773215" y="7843267"/>
                  </a:moveTo>
                  <a:lnTo>
                    <a:pt x="59690" y="7843267"/>
                  </a:lnTo>
                  <a:lnTo>
                    <a:pt x="59690" y="59690"/>
                  </a:lnTo>
                  <a:lnTo>
                    <a:pt x="24773215" y="59690"/>
                  </a:lnTo>
                  <a:lnTo>
                    <a:pt x="24773215" y="7843267"/>
                  </a:lnTo>
                  <a:close/>
                </a:path>
              </a:pathLst>
            </a:custGeom>
            <a:solidFill>
              <a:srgbClr val="F43300"/>
            </a:solidFill>
            <a:ln cap="flat" cmpd="sng" w="9525">
              <a:solidFill>
                <a:srgbClr val="FF0000"/>
              </a:solidFill>
              <a:prstDash val="solid"/>
              <a:round/>
              <a:headEnd len="sm" w="sm" type="none"/>
              <a:tailEnd len="sm" w="sm" type="none"/>
            </a:ln>
          </p:spPr>
        </p:sp>
        <p:sp>
          <p:nvSpPr>
            <p:cNvPr id="325" name="Google Shape;325;p8"/>
            <p:cNvSpPr txBox="1"/>
            <p:nvPr/>
          </p:nvSpPr>
          <p:spPr>
            <a:xfrm>
              <a:off x="532675" y="308155"/>
              <a:ext cx="8327738" cy="90392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Motivation and Purpose</a:t>
              </a:r>
              <a:endParaRPr b="0" i="0" sz="1400" u="none" cap="none" strike="noStrike">
                <a:solidFill>
                  <a:srgbClr val="000000"/>
                </a:solidFill>
                <a:latin typeface="Arial"/>
                <a:ea typeface="Arial"/>
                <a:cs typeface="Arial"/>
                <a:sym typeface="Arial"/>
              </a:endParaRPr>
            </a:p>
          </p:txBody>
        </p:sp>
      </p:grpSp>
      <p:sp>
        <p:nvSpPr>
          <p:cNvPr id="326" name="Google Shape;326;p8"/>
          <p:cNvSpPr/>
          <p:nvPr/>
        </p:nvSpPr>
        <p:spPr>
          <a:xfrm>
            <a:off x="-152400" y="3158730"/>
            <a:ext cx="5703032" cy="246696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txBox="1"/>
          <p:nvPr/>
        </p:nvSpPr>
        <p:spPr>
          <a:xfrm>
            <a:off x="254272" y="3434255"/>
            <a:ext cx="4889700" cy="192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lang="en-US" sz="2400">
                <a:solidFill>
                  <a:schemeClr val="lt1"/>
                </a:solidFill>
                <a:latin typeface="Helvetica Neue"/>
                <a:ea typeface="Helvetica Neue"/>
                <a:cs typeface="Helvetica Neue"/>
                <a:sym typeface="Helvetica Neue"/>
              </a:rPr>
              <a:t>Examine the data across all available dimensions. Report on interesting trends, especially within rural Canada.</a:t>
            </a:r>
            <a:endParaRPr b="0" i="0" sz="1400" u="none" cap="none" strike="noStrike">
              <a:solidFill>
                <a:srgbClr val="000000"/>
              </a:solidFill>
              <a:latin typeface="Arial"/>
              <a:ea typeface="Arial"/>
              <a:cs typeface="Arial"/>
              <a:sym typeface="Arial"/>
            </a:endParaRPr>
          </a:p>
        </p:txBody>
      </p:sp>
      <p:grpSp>
        <p:nvGrpSpPr>
          <p:cNvPr id="328" name="Google Shape;328;p8"/>
          <p:cNvGrpSpPr/>
          <p:nvPr/>
        </p:nvGrpSpPr>
        <p:grpSpPr>
          <a:xfrm>
            <a:off x="0" y="9457618"/>
            <a:ext cx="18288001" cy="838907"/>
            <a:chOff x="0" y="0"/>
            <a:chExt cx="24384001" cy="1118542"/>
          </a:xfrm>
        </p:grpSpPr>
        <p:sp>
          <p:nvSpPr>
            <p:cNvPr id="329" name="Google Shape;329;p8"/>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333" name="Google Shape;333;p8"/>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11</a:t>
            </a:r>
            <a:endParaRPr b="0" i="0" sz="1400" u="none" cap="none" strike="noStrike">
              <a:solidFill>
                <a:srgbClr val="000000"/>
              </a:solidFill>
              <a:latin typeface="Arial"/>
              <a:ea typeface="Arial"/>
              <a:cs typeface="Arial"/>
              <a:sym typeface="Arial"/>
            </a:endParaRPr>
          </a:p>
        </p:txBody>
      </p:sp>
      <p:sp>
        <p:nvSpPr>
          <p:cNvPr id="334" name="Google Shape;334;p8"/>
          <p:cNvSpPr/>
          <p:nvPr/>
        </p:nvSpPr>
        <p:spPr>
          <a:xfrm>
            <a:off x="8187841" y="2455164"/>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335" name="Google Shape;335;p8"/>
          <p:cNvSpPr/>
          <p:nvPr/>
        </p:nvSpPr>
        <p:spPr>
          <a:xfrm>
            <a:off x="6264973" y="2455164"/>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336" name="Google Shape;336;p8"/>
          <p:cNvSpPr txBox="1"/>
          <p:nvPr/>
        </p:nvSpPr>
        <p:spPr>
          <a:xfrm>
            <a:off x="6572917" y="3109250"/>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337" name="Google Shape;337;p8"/>
          <p:cNvSpPr txBox="1"/>
          <p:nvPr/>
        </p:nvSpPr>
        <p:spPr>
          <a:xfrm>
            <a:off x="8679464" y="3024295"/>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Report</a:t>
            </a:r>
            <a:endParaRPr b="0" i="0" sz="1400" u="none" cap="none" strike="noStrike">
              <a:solidFill>
                <a:srgbClr val="000000"/>
              </a:solidFill>
              <a:latin typeface="Arial"/>
              <a:ea typeface="Arial"/>
              <a:cs typeface="Arial"/>
              <a:sym typeface="Arial"/>
            </a:endParaRPr>
          </a:p>
        </p:txBody>
      </p:sp>
      <p:sp>
        <p:nvSpPr>
          <p:cNvPr id="338" name="Google Shape;338;p8"/>
          <p:cNvSpPr txBox="1"/>
          <p:nvPr/>
        </p:nvSpPr>
        <p:spPr>
          <a:xfrm>
            <a:off x="8674799" y="3538732"/>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Insights into the effects of the program on rural Canada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9"/>
          <p:cNvGrpSpPr/>
          <p:nvPr/>
        </p:nvGrpSpPr>
        <p:grpSpPr>
          <a:xfrm>
            <a:off x="1028700" y="1028700"/>
            <a:ext cx="4398254" cy="1217621"/>
            <a:chOff x="0" y="0"/>
            <a:chExt cx="5864338" cy="1623494"/>
          </a:xfrm>
        </p:grpSpPr>
        <p:sp>
          <p:nvSpPr>
            <p:cNvPr id="345" name="Google Shape;345;p9"/>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346" name="Google Shape;346;p9"/>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Tools</a:t>
              </a:r>
              <a:endParaRPr b="0" i="0" sz="1400" u="none" cap="none" strike="noStrike">
                <a:solidFill>
                  <a:srgbClr val="000000"/>
                </a:solidFill>
                <a:latin typeface="Arial"/>
                <a:ea typeface="Arial"/>
                <a:cs typeface="Arial"/>
                <a:sym typeface="Arial"/>
              </a:endParaRPr>
            </a:p>
          </p:txBody>
        </p:sp>
      </p:grpSp>
      <p:sp>
        <p:nvSpPr>
          <p:cNvPr id="347" name="Google Shape;347;p9"/>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9"/>
          <p:cNvSpPr/>
          <p:nvPr/>
        </p:nvSpPr>
        <p:spPr>
          <a:xfrm rot="-5400000">
            <a:off x="11298385" y="533753"/>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9"/>
          <p:cNvSpPr/>
          <p:nvPr/>
        </p:nvSpPr>
        <p:spPr>
          <a:xfrm rot="-5400000">
            <a:off x="11282172" y="2242226"/>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9"/>
          <p:cNvGrpSpPr/>
          <p:nvPr/>
        </p:nvGrpSpPr>
        <p:grpSpPr>
          <a:xfrm>
            <a:off x="7434425" y="6413591"/>
            <a:ext cx="8332945" cy="548269"/>
            <a:chOff x="0" y="-32660"/>
            <a:chExt cx="11110594" cy="731026"/>
          </a:xfrm>
        </p:grpSpPr>
        <p:sp>
          <p:nvSpPr>
            <p:cNvPr id="351" name="Google Shape;351;p9"/>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Data Visualization</a:t>
              </a:r>
              <a:endParaRPr b="0" i="0" sz="1400" u="none" cap="none" strike="noStrike">
                <a:solidFill>
                  <a:srgbClr val="000000"/>
                </a:solidFill>
                <a:latin typeface="Arial"/>
                <a:ea typeface="Arial"/>
                <a:cs typeface="Arial"/>
                <a:sym typeface="Arial"/>
              </a:endParaRPr>
            </a:p>
          </p:txBody>
        </p:sp>
        <p:pic>
          <p:nvPicPr>
            <p:cNvPr id="352" name="Google Shape;352;p9"/>
            <p:cNvPicPr preferRelativeResize="0"/>
            <p:nvPr/>
          </p:nvPicPr>
          <p:blipFill rotWithShape="1">
            <a:blip r:embed="rId3">
              <a:alphaModFix/>
            </a:blip>
            <a:srcRect b="0" l="0" r="0" t="0"/>
            <a:stretch/>
          </p:blipFill>
          <p:spPr>
            <a:xfrm>
              <a:off x="0" y="0"/>
              <a:ext cx="698366" cy="698366"/>
            </a:xfrm>
            <a:prstGeom prst="rect">
              <a:avLst/>
            </a:prstGeom>
            <a:noFill/>
            <a:ln>
              <a:noFill/>
            </a:ln>
          </p:spPr>
        </p:pic>
      </p:grpSp>
      <p:grpSp>
        <p:nvGrpSpPr>
          <p:cNvPr id="353" name="Google Shape;353;p9"/>
          <p:cNvGrpSpPr/>
          <p:nvPr/>
        </p:nvGrpSpPr>
        <p:grpSpPr>
          <a:xfrm>
            <a:off x="7450638" y="2899446"/>
            <a:ext cx="8332945" cy="2333799"/>
            <a:chOff x="0" y="-32660"/>
            <a:chExt cx="11110594" cy="3111735"/>
          </a:xfrm>
        </p:grpSpPr>
        <p:sp>
          <p:nvSpPr>
            <p:cNvPr id="354" name="Google Shape;354;p9"/>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Programming Language</a:t>
              </a:r>
              <a:endParaRPr b="0" i="0" sz="1400" u="none" cap="none" strike="noStrike">
                <a:solidFill>
                  <a:srgbClr val="000000"/>
                </a:solidFill>
                <a:latin typeface="Arial"/>
                <a:ea typeface="Arial"/>
                <a:cs typeface="Arial"/>
                <a:sym typeface="Arial"/>
              </a:endParaRPr>
            </a:p>
          </p:txBody>
        </p:sp>
        <p:pic>
          <p:nvPicPr>
            <p:cNvPr id="355" name="Google Shape;355;p9"/>
            <p:cNvPicPr preferRelativeResize="0"/>
            <p:nvPr/>
          </p:nvPicPr>
          <p:blipFill rotWithShape="1">
            <a:blip r:embed="rId4">
              <a:alphaModFix/>
            </a:blip>
            <a:srcRect b="0" l="0" r="0" t="0"/>
            <a:stretch/>
          </p:blipFill>
          <p:spPr>
            <a:xfrm>
              <a:off x="0" y="2380709"/>
              <a:ext cx="698365" cy="698366"/>
            </a:xfrm>
            <a:prstGeom prst="rect">
              <a:avLst/>
            </a:prstGeom>
            <a:noFill/>
            <a:ln>
              <a:noFill/>
            </a:ln>
          </p:spPr>
        </p:pic>
      </p:grpSp>
      <p:sp>
        <p:nvSpPr>
          <p:cNvPr id="356" name="Google Shape;356;p9"/>
          <p:cNvSpPr txBox="1"/>
          <p:nvPr/>
        </p:nvSpPr>
        <p:spPr>
          <a:xfrm>
            <a:off x="7434425" y="7232061"/>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Altair and Matplotlib</a:t>
            </a:r>
            <a:endParaRPr b="0" i="0" sz="1400" u="none" cap="none" strike="noStrike">
              <a:solidFill>
                <a:srgbClr val="000000"/>
              </a:solidFill>
              <a:latin typeface="Arial"/>
              <a:ea typeface="Arial"/>
              <a:cs typeface="Arial"/>
              <a:sym typeface="Arial"/>
            </a:endParaRPr>
          </a:p>
        </p:txBody>
      </p:sp>
      <p:sp>
        <p:nvSpPr>
          <p:cNvPr id="357" name="Google Shape;357;p9"/>
          <p:cNvSpPr txBox="1"/>
          <p:nvPr/>
        </p:nvSpPr>
        <p:spPr>
          <a:xfrm>
            <a:off x="7450638" y="3727442"/>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Python</a:t>
            </a:r>
            <a:endParaRPr b="0" i="0" sz="1900" u="none" cap="none" strike="noStrike">
              <a:solidFill>
                <a:srgbClr val="0F0E0C"/>
              </a:solidFill>
              <a:latin typeface="Helvetica Neue"/>
              <a:ea typeface="Helvetica Neue"/>
              <a:cs typeface="Helvetica Neue"/>
              <a:sym typeface="Helvetica Neue"/>
            </a:endParaRPr>
          </a:p>
        </p:txBody>
      </p:sp>
      <p:sp>
        <p:nvSpPr>
          <p:cNvPr id="358" name="Google Shape;358;p9"/>
          <p:cNvSpPr txBox="1"/>
          <p:nvPr/>
        </p:nvSpPr>
        <p:spPr>
          <a:xfrm>
            <a:off x="7450638" y="5496024"/>
            <a:ext cx="8917490" cy="3130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Pandas, NumPy and RE</a:t>
            </a:r>
            <a:endParaRPr b="0" i="0" sz="1400" u="none" cap="none" strike="noStrike">
              <a:solidFill>
                <a:srgbClr val="000000"/>
              </a:solidFill>
              <a:latin typeface="Arial"/>
              <a:ea typeface="Arial"/>
              <a:cs typeface="Arial"/>
              <a:sym typeface="Arial"/>
            </a:endParaRPr>
          </a:p>
        </p:txBody>
      </p:sp>
      <p:grpSp>
        <p:nvGrpSpPr>
          <p:cNvPr id="359" name="Google Shape;359;p9"/>
          <p:cNvGrpSpPr/>
          <p:nvPr/>
        </p:nvGrpSpPr>
        <p:grpSpPr>
          <a:xfrm>
            <a:off x="7470093" y="2955975"/>
            <a:ext cx="8313490" cy="2256790"/>
            <a:chOff x="25940" y="-2346378"/>
            <a:chExt cx="11084654" cy="3009048"/>
          </a:xfrm>
        </p:grpSpPr>
        <p:sp>
          <p:nvSpPr>
            <p:cNvPr id="360" name="Google Shape;360;p9"/>
            <p:cNvSpPr txBox="1"/>
            <p:nvPr/>
          </p:nvSpPr>
          <p:spPr>
            <a:xfrm>
              <a:off x="1009733" y="-50943"/>
              <a:ext cx="10100861" cy="71361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Data Structures and Wrangling</a:t>
              </a:r>
              <a:endParaRPr b="0" i="0" sz="1400" u="none" cap="none" strike="noStrike">
                <a:solidFill>
                  <a:srgbClr val="000000"/>
                </a:solidFill>
                <a:latin typeface="Arial"/>
                <a:ea typeface="Arial"/>
                <a:cs typeface="Arial"/>
                <a:sym typeface="Arial"/>
              </a:endParaRPr>
            </a:p>
          </p:txBody>
        </p:sp>
        <p:pic>
          <p:nvPicPr>
            <p:cNvPr id="361" name="Google Shape;361;p9"/>
            <p:cNvPicPr preferRelativeResize="0"/>
            <p:nvPr/>
          </p:nvPicPr>
          <p:blipFill rotWithShape="1">
            <a:blip r:embed="rId5">
              <a:alphaModFix/>
            </a:blip>
            <a:srcRect b="0" l="0" r="0" t="0"/>
            <a:stretch/>
          </p:blipFill>
          <p:spPr>
            <a:xfrm>
              <a:off x="25940" y="-2346378"/>
              <a:ext cx="697847" cy="680083"/>
            </a:xfrm>
            <a:prstGeom prst="rect">
              <a:avLst/>
            </a:prstGeom>
            <a:noFill/>
            <a:ln>
              <a:noFill/>
            </a:ln>
          </p:spPr>
        </p:pic>
      </p:grpSp>
      <p:sp>
        <p:nvSpPr>
          <p:cNvPr id="362" name="Google Shape;362;p9"/>
          <p:cNvSpPr/>
          <p:nvPr/>
        </p:nvSpPr>
        <p:spPr>
          <a:xfrm rot="-5400000">
            <a:off x="11298385" y="3978263"/>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 name="Google Shape;363;p9"/>
          <p:cNvGrpSpPr/>
          <p:nvPr/>
        </p:nvGrpSpPr>
        <p:grpSpPr>
          <a:xfrm>
            <a:off x="0" y="9457618"/>
            <a:ext cx="18288001" cy="838907"/>
            <a:chOff x="0" y="0"/>
            <a:chExt cx="24384001" cy="1118542"/>
          </a:xfrm>
        </p:grpSpPr>
        <p:sp>
          <p:nvSpPr>
            <p:cNvPr id="364" name="Google Shape;364;p9"/>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9"/>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368" name="Google Shape;368;p9"/>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10"/>
          <p:cNvGrpSpPr/>
          <p:nvPr/>
        </p:nvGrpSpPr>
        <p:grpSpPr>
          <a:xfrm>
            <a:off x="1028700" y="1028700"/>
            <a:ext cx="4398253" cy="2438399"/>
            <a:chOff x="0" y="0"/>
            <a:chExt cx="5864337" cy="3251199"/>
          </a:xfrm>
        </p:grpSpPr>
        <p:sp>
          <p:nvSpPr>
            <p:cNvPr id="375" name="Google Shape;375;p10"/>
            <p:cNvSpPr/>
            <p:nvPr/>
          </p:nvSpPr>
          <p:spPr>
            <a:xfrm>
              <a:off x="0" y="0"/>
              <a:ext cx="5864337" cy="325119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376" name="Google Shape;376;p10"/>
            <p:cNvSpPr txBox="1"/>
            <p:nvPr/>
          </p:nvSpPr>
          <p:spPr>
            <a:xfrm>
              <a:off x="391168" y="592767"/>
              <a:ext cx="5082000" cy="20319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lang="en-US" sz="4400">
                  <a:solidFill>
                    <a:srgbClr val="0F0E0C"/>
                  </a:solidFill>
                  <a:latin typeface="Helvetica Neue"/>
                  <a:ea typeface="Helvetica Neue"/>
                  <a:cs typeface="Helvetica Neue"/>
                  <a:sym typeface="Helvetica Neue"/>
                </a:rPr>
                <a:t>Sample Analysis</a:t>
              </a:r>
              <a:endParaRPr b="0" i="0" sz="1400" u="none" cap="none" strike="noStrike">
                <a:solidFill>
                  <a:srgbClr val="000000"/>
                </a:solidFill>
                <a:latin typeface="Arial"/>
                <a:ea typeface="Arial"/>
                <a:cs typeface="Arial"/>
                <a:sym typeface="Arial"/>
              </a:endParaRPr>
            </a:p>
          </p:txBody>
        </p:sp>
      </p:grpSp>
      <p:sp>
        <p:nvSpPr>
          <p:cNvPr id="377" name="Google Shape;377;p10"/>
          <p:cNvSpPr/>
          <p:nvPr/>
        </p:nvSpPr>
        <p:spPr>
          <a:xfrm>
            <a:off x="8177959" y="1028700"/>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378" name="Google Shape;378;p10"/>
          <p:cNvSpPr/>
          <p:nvPr/>
        </p:nvSpPr>
        <p:spPr>
          <a:xfrm>
            <a:off x="6255091" y="1028700"/>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379" name="Google Shape;379;p10"/>
          <p:cNvSpPr txBox="1"/>
          <p:nvPr/>
        </p:nvSpPr>
        <p:spPr>
          <a:xfrm>
            <a:off x="6563035" y="1682786"/>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380" name="Google Shape;380;p10"/>
          <p:cNvSpPr txBox="1"/>
          <p:nvPr/>
        </p:nvSpPr>
        <p:spPr>
          <a:xfrm>
            <a:off x="8671907" y="1586981"/>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Overview</a:t>
            </a:r>
            <a:endParaRPr b="0" i="0" sz="1400" u="none" cap="none" strike="noStrike">
              <a:solidFill>
                <a:srgbClr val="000000"/>
              </a:solidFill>
              <a:latin typeface="Arial"/>
              <a:ea typeface="Arial"/>
              <a:cs typeface="Arial"/>
              <a:sym typeface="Arial"/>
            </a:endParaRPr>
          </a:p>
        </p:txBody>
      </p:sp>
      <p:sp>
        <p:nvSpPr>
          <p:cNvPr id="381" name="Google Shape;381;p10"/>
          <p:cNvSpPr txBox="1"/>
          <p:nvPr/>
        </p:nvSpPr>
        <p:spPr>
          <a:xfrm>
            <a:off x="8664917" y="2112268"/>
            <a:ext cx="80871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What are the high level trends?</a:t>
            </a:r>
            <a:endParaRPr b="0" i="0" sz="1400" u="none" cap="none" strike="noStrike">
              <a:solidFill>
                <a:srgbClr val="000000"/>
              </a:solidFill>
              <a:latin typeface="Arial"/>
              <a:ea typeface="Arial"/>
              <a:cs typeface="Arial"/>
              <a:sym typeface="Arial"/>
            </a:endParaRPr>
          </a:p>
        </p:txBody>
      </p:sp>
      <p:sp>
        <p:nvSpPr>
          <p:cNvPr id="382" name="Google Shape;382;p10"/>
          <p:cNvSpPr/>
          <p:nvPr/>
        </p:nvSpPr>
        <p:spPr>
          <a:xfrm>
            <a:off x="8171268" y="3692883"/>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383" name="Google Shape;383;p10"/>
          <p:cNvSpPr/>
          <p:nvPr/>
        </p:nvSpPr>
        <p:spPr>
          <a:xfrm>
            <a:off x="6248400" y="3692883"/>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384" name="Google Shape;384;p10"/>
          <p:cNvSpPr txBox="1"/>
          <p:nvPr/>
        </p:nvSpPr>
        <p:spPr>
          <a:xfrm>
            <a:off x="6556344" y="4346969"/>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385" name="Google Shape;385;p10"/>
          <p:cNvSpPr txBox="1"/>
          <p:nvPr/>
        </p:nvSpPr>
        <p:spPr>
          <a:xfrm>
            <a:off x="8662891" y="4262014"/>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Most Subsidized Rural Census Subdivisions</a:t>
            </a:r>
            <a:endParaRPr b="0" i="0" sz="1400" u="none" cap="none" strike="noStrike">
              <a:solidFill>
                <a:srgbClr val="000000"/>
              </a:solidFill>
              <a:latin typeface="Arial"/>
              <a:ea typeface="Arial"/>
              <a:cs typeface="Arial"/>
              <a:sym typeface="Arial"/>
            </a:endParaRPr>
          </a:p>
        </p:txBody>
      </p:sp>
      <p:sp>
        <p:nvSpPr>
          <p:cNvPr id="386" name="Google Shape;386;p10"/>
          <p:cNvSpPr txBox="1"/>
          <p:nvPr/>
        </p:nvSpPr>
        <p:spPr>
          <a:xfrm>
            <a:off x="8658226" y="4776451"/>
            <a:ext cx="80871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How much did they receive, and where are they located?</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8171268" y="6363987"/>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388" name="Google Shape;388;p10"/>
          <p:cNvSpPr/>
          <p:nvPr/>
        </p:nvSpPr>
        <p:spPr>
          <a:xfrm>
            <a:off x="6248400" y="6363987"/>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389" name="Google Shape;389;p10"/>
          <p:cNvSpPr txBox="1"/>
          <p:nvPr/>
        </p:nvSpPr>
        <p:spPr>
          <a:xfrm>
            <a:off x="6556344" y="7018073"/>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390" name="Google Shape;390;p10"/>
          <p:cNvSpPr txBox="1"/>
          <p:nvPr/>
        </p:nvSpPr>
        <p:spPr>
          <a:xfrm>
            <a:off x="8662891" y="6933118"/>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Industry Breakdown</a:t>
            </a:r>
            <a:endParaRPr b="0" i="0" sz="1400" u="none" cap="none" strike="noStrike">
              <a:solidFill>
                <a:srgbClr val="000000"/>
              </a:solidFill>
              <a:latin typeface="Arial"/>
              <a:ea typeface="Arial"/>
              <a:cs typeface="Arial"/>
              <a:sym typeface="Arial"/>
            </a:endParaRPr>
          </a:p>
        </p:txBody>
      </p:sp>
      <p:sp>
        <p:nvSpPr>
          <p:cNvPr id="391" name="Google Shape;391;p10"/>
          <p:cNvSpPr txBox="1"/>
          <p:nvPr/>
        </p:nvSpPr>
        <p:spPr>
          <a:xfrm>
            <a:off x="8658226" y="7447555"/>
            <a:ext cx="80871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Why did these CSDs need so much subsidy money? Which industries did the money go to?</a:t>
            </a:r>
            <a:endParaRPr b="0" i="0" sz="1400" u="none" cap="none" strike="noStrike">
              <a:solidFill>
                <a:srgbClr val="000000"/>
              </a:solidFill>
              <a:latin typeface="Arial"/>
              <a:ea typeface="Arial"/>
              <a:cs typeface="Arial"/>
              <a:sym typeface="Arial"/>
            </a:endParaRPr>
          </a:p>
        </p:txBody>
      </p:sp>
      <p:grpSp>
        <p:nvGrpSpPr>
          <p:cNvPr id="392" name="Google Shape;392;p10"/>
          <p:cNvGrpSpPr/>
          <p:nvPr/>
        </p:nvGrpSpPr>
        <p:grpSpPr>
          <a:xfrm>
            <a:off x="0" y="9457618"/>
            <a:ext cx="18288001" cy="838907"/>
            <a:chOff x="0" y="0"/>
            <a:chExt cx="24384001" cy="1118542"/>
          </a:xfrm>
        </p:grpSpPr>
        <p:sp>
          <p:nvSpPr>
            <p:cNvPr id="393" name="Google Shape;393;p10"/>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397" name="Google Shape;397;p10"/>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11"/>
          <p:cNvGrpSpPr/>
          <p:nvPr/>
        </p:nvGrpSpPr>
        <p:grpSpPr>
          <a:xfrm>
            <a:off x="1028700" y="1028701"/>
            <a:ext cx="7962900" cy="1132556"/>
            <a:chOff x="0" y="1"/>
            <a:chExt cx="10617199" cy="1510074"/>
          </a:xfrm>
        </p:grpSpPr>
        <p:sp>
          <p:nvSpPr>
            <p:cNvPr id="404" name="Google Shape;404;p11"/>
            <p:cNvSpPr/>
            <p:nvPr/>
          </p:nvSpPr>
          <p:spPr>
            <a:xfrm>
              <a:off x="0" y="1"/>
              <a:ext cx="10617199" cy="151007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405" name="Google Shape;405;p11"/>
            <p:cNvSpPr txBox="1"/>
            <p:nvPr/>
          </p:nvSpPr>
          <p:spPr>
            <a:xfrm>
              <a:off x="556793" y="308155"/>
              <a:ext cx="9654006"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406" name="Google Shape;406;p11"/>
          <p:cNvSpPr txBox="1"/>
          <p:nvPr/>
        </p:nvSpPr>
        <p:spPr>
          <a:xfrm>
            <a:off x="1031132" y="1887166"/>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grpSp>
        <p:nvGrpSpPr>
          <p:cNvPr id="407" name="Google Shape;407;p11"/>
          <p:cNvGrpSpPr/>
          <p:nvPr/>
        </p:nvGrpSpPr>
        <p:grpSpPr>
          <a:xfrm>
            <a:off x="0" y="9457618"/>
            <a:ext cx="18288001" cy="838907"/>
            <a:chOff x="0" y="0"/>
            <a:chExt cx="24384001" cy="1118542"/>
          </a:xfrm>
        </p:grpSpPr>
        <p:sp>
          <p:nvSpPr>
            <p:cNvPr id="408" name="Google Shape;408;p11"/>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1"/>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412" name="Google Shape;412;p11"/>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14</a:t>
            </a:r>
            <a:endParaRPr b="0" i="0" sz="1400" u="none" cap="none" strike="noStrike">
              <a:solidFill>
                <a:srgbClr val="000000"/>
              </a:solidFill>
              <a:latin typeface="Arial"/>
              <a:ea typeface="Arial"/>
              <a:cs typeface="Arial"/>
              <a:sym typeface="Arial"/>
            </a:endParaRPr>
          </a:p>
        </p:txBody>
      </p:sp>
      <p:pic>
        <p:nvPicPr>
          <p:cNvPr descr="Graphical user interface, text, application, email&#10;&#10;Description automatically generated" id="413" name="Google Shape;413;p11"/>
          <p:cNvPicPr preferRelativeResize="0"/>
          <p:nvPr/>
        </p:nvPicPr>
        <p:blipFill>
          <a:blip r:embed="rId3">
            <a:alphaModFix/>
          </a:blip>
          <a:stretch>
            <a:fillRect/>
          </a:stretch>
        </p:blipFill>
        <p:spPr>
          <a:xfrm>
            <a:off x="989725" y="2367550"/>
            <a:ext cx="8535275" cy="2051750"/>
          </a:xfrm>
          <a:prstGeom prst="rect">
            <a:avLst/>
          </a:prstGeom>
          <a:noFill/>
          <a:ln>
            <a:noFill/>
          </a:ln>
        </p:spPr>
      </p:pic>
      <p:pic>
        <p:nvPicPr>
          <p:cNvPr descr="Timeline&#10;&#10;Description automatically generated with low confidence" id="414" name="Google Shape;414;p11"/>
          <p:cNvPicPr preferRelativeResize="0"/>
          <p:nvPr/>
        </p:nvPicPr>
        <p:blipFill rotWithShape="1">
          <a:blip r:embed="rId4">
            <a:alphaModFix/>
          </a:blip>
          <a:srcRect b="0" l="0" r="48969" t="0"/>
          <a:stretch/>
        </p:blipFill>
        <p:spPr>
          <a:xfrm>
            <a:off x="1031125" y="4817163"/>
            <a:ext cx="6773938" cy="4103462"/>
          </a:xfrm>
          <a:prstGeom prst="rect">
            <a:avLst/>
          </a:prstGeom>
          <a:noFill/>
          <a:ln>
            <a:noFill/>
          </a:ln>
        </p:spPr>
      </p:pic>
      <p:pic>
        <p:nvPicPr>
          <p:cNvPr descr="Chart, bar chart&#10;&#10;Description automatically generated" id="415" name="Google Shape;415;p11"/>
          <p:cNvPicPr preferRelativeResize="0"/>
          <p:nvPr/>
        </p:nvPicPr>
        <p:blipFill>
          <a:blip r:embed="rId5">
            <a:alphaModFix/>
          </a:blip>
          <a:stretch>
            <a:fillRect/>
          </a:stretch>
        </p:blipFill>
        <p:spPr>
          <a:xfrm>
            <a:off x="9665375" y="246227"/>
            <a:ext cx="7479624" cy="8916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ge1bb516330_2_12"/>
          <p:cNvGrpSpPr/>
          <p:nvPr/>
        </p:nvGrpSpPr>
        <p:grpSpPr>
          <a:xfrm>
            <a:off x="1028700" y="1028701"/>
            <a:ext cx="7961580" cy="1132243"/>
            <a:chOff x="0" y="1"/>
            <a:chExt cx="10615440" cy="1509657"/>
          </a:xfrm>
        </p:grpSpPr>
        <p:sp>
          <p:nvSpPr>
            <p:cNvPr id="422" name="Google Shape;422;ge1bb516330_2_12"/>
            <p:cNvSpPr/>
            <p:nvPr/>
          </p:nvSpPr>
          <p:spPr>
            <a:xfrm>
              <a:off x="0" y="1"/>
              <a:ext cx="10615440" cy="1509657"/>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423" name="Google Shape;423;ge1bb516330_2_12"/>
            <p:cNvSpPr txBox="1"/>
            <p:nvPr/>
          </p:nvSpPr>
          <p:spPr>
            <a:xfrm>
              <a:off x="556793" y="308155"/>
              <a:ext cx="9654000" cy="9039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424" name="Google Shape;424;ge1bb516330_2_12"/>
          <p:cNvSpPr txBox="1"/>
          <p:nvPr/>
        </p:nvSpPr>
        <p:spPr>
          <a:xfrm>
            <a:off x="1031132" y="1887166"/>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grpSp>
        <p:nvGrpSpPr>
          <p:cNvPr id="425" name="Google Shape;425;ge1bb516330_2_12"/>
          <p:cNvGrpSpPr/>
          <p:nvPr/>
        </p:nvGrpSpPr>
        <p:grpSpPr>
          <a:xfrm>
            <a:off x="0" y="9457618"/>
            <a:ext cx="18288000" cy="838950"/>
            <a:chOff x="0" y="0"/>
            <a:chExt cx="24384000" cy="1118600"/>
          </a:xfrm>
        </p:grpSpPr>
        <p:sp>
          <p:nvSpPr>
            <p:cNvPr id="426" name="Google Shape;426;ge1bb516330_2_12"/>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e1bb516330_2_12"/>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e1bb516330_2_12"/>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e1bb516330_2_12"/>
            <p:cNvSpPr txBox="1"/>
            <p:nvPr/>
          </p:nvSpPr>
          <p:spPr>
            <a:xfrm>
              <a:off x="1571888" y="389938"/>
              <a:ext cx="13006200" cy="34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430" name="Google Shape;430;ge1bb516330_2_12"/>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15</a:t>
            </a:r>
            <a:endParaRPr b="0" i="0" sz="1400" u="none" cap="none" strike="noStrike">
              <a:solidFill>
                <a:srgbClr val="000000"/>
              </a:solidFill>
              <a:latin typeface="Arial"/>
              <a:ea typeface="Arial"/>
              <a:cs typeface="Arial"/>
              <a:sym typeface="Arial"/>
            </a:endParaRPr>
          </a:p>
        </p:txBody>
      </p:sp>
      <p:pic>
        <p:nvPicPr>
          <p:cNvPr id="431" name="Google Shape;431;ge1bb516330_2_12"/>
          <p:cNvPicPr preferRelativeResize="0"/>
          <p:nvPr/>
        </p:nvPicPr>
        <p:blipFill>
          <a:blip r:embed="rId3">
            <a:alphaModFix/>
          </a:blip>
          <a:stretch>
            <a:fillRect/>
          </a:stretch>
        </p:blipFill>
        <p:spPr>
          <a:xfrm>
            <a:off x="219525" y="3246075"/>
            <a:ext cx="8770750" cy="4706625"/>
          </a:xfrm>
          <a:prstGeom prst="rect">
            <a:avLst/>
          </a:prstGeom>
          <a:noFill/>
          <a:ln>
            <a:noFill/>
          </a:ln>
        </p:spPr>
      </p:pic>
      <p:pic>
        <p:nvPicPr>
          <p:cNvPr id="432" name="Google Shape;432;ge1bb516330_2_12"/>
          <p:cNvPicPr preferRelativeResize="0"/>
          <p:nvPr/>
        </p:nvPicPr>
        <p:blipFill>
          <a:blip r:embed="rId4">
            <a:alphaModFix/>
          </a:blip>
          <a:stretch>
            <a:fillRect/>
          </a:stretch>
        </p:blipFill>
        <p:spPr>
          <a:xfrm>
            <a:off x="8990275" y="3230500"/>
            <a:ext cx="8707265" cy="4706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ge1bb516330_2_30"/>
          <p:cNvGrpSpPr/>
          <p:nvPr/>
        </p:nvGrpSpPr>
        <p:grpSpPr>
          <a:xfrm>
            <a:off x="1028700" y="1028701"/>
            <a:ext cx="7961580" cy="1132243"/>
            <a:chOff x="0" y="1"/>
            <a:chExt cx="10615440" cy="1509657"/>
          </a:xfrm>
        </p:grpSpPr>
        <p:sp>
          <p:nvSpPr>
            <p:cNvPr id="439" name="Google Shape;439;ge1bb516330_2_30"/>
            <p:cNvSpPr/>
            <p:nvPr/>
          </p:nvSpPr>
          <p:spPr>
            <a:xfrm>
              <a:off x="0" y="1"/>
              <a:ext cx="10615440" cy="1509657"/>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440" name="Google Shape;440;ge1bb516330_2_30"/>
            <p:cNvSpPr txBox="1"/>
            <p:nvPr/>
          </p:nvSpPr>
          <p:spPr>
            <a:xfrm>
              <a:off x="556793" y="308155"/>
              <a:ext cx="9654000" cy="9039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441" name="Google Shape;441;ge1bb516330_2_30"/>
          <p:cNvSpPr txBox="1"/>
          <p:nvPr/>
        </p:nvSpPr>
        <p:spPr>
          <a:xfrm>
            <a:off x="1031132" y="1887166"/>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grpSp>
        <p:nvGrpSpPr>
          <p:cNvPr id="442" name="Google Shape;442;ge1bb516330_2_30"/>
          <p:cNvGrpSpPr/>
          <p:nvPr/>
        </p:nvGrpSpPr>
        <p:grpSpPr>
          <a:xfrm>
            <a:off x="0" y="9457618"/>
            <a:ext cx="18288000" cy="838950"/>
            <a:chOff x="0" y="0"/>
            <a:chExt cx="24384000" cy="1118600"/>
          </a:xfrm>
        </p:grpSpPr>
        <p:sp>
          <p:nvSpPr>
            <p:cNvPr id="443" name="Google Shape;443;ge1bb516330_2_30"/>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e1bb516330_2_30"/>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e1bb516330_2_30"/>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e1bb516330_2_30"/>
            <p:cNvSpPr txBox="1"/>
            <p:nvPr/>
          </p:nvSpPr>
          <p:spPr>
            <a:xfrm>
              <a:off x="1571888" y="389938"/>
              <a:ext cx="13006200" cy="34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447" name="Google Shape;447;ge1bb516330_2_30"/>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16</a:t>
            </a:r>
            <a:endParaRPr b="0" i="0" sz="1400" u="none" cap="none" strike="noStrike">
              <a:solidFill>
                <a:srgbClr val="000000"/>
              </a:solidFill>
              <a:latin typeface="Arial"/>
              <a:ea typeface="Arial"/>
              <a:cs typeface="Arial"/>
              <a:sym typeface="Arial"/>
            </a:endParaRPr>
          </a:p>
        </p:txBody>
      </p:sp>
      <p:pic>
        <p:nvPicPr>
          <p:cNvPr id="448" name="Google Shape;448;ge1bb516330_2_30"/>
          <p:cNvPicPr preferRelativeResize="0"/>
          <p:nvPr/>
        </p:nvPicPr>
        <p:blipFill>
          <a:blip r:embed="rId3">
            <a:alphaModFix/>
          </a:blip>
          <a:stretch>
            <a:fillRect/>
          </a:stretch>
        </p:blipFill>
        <p:spPr>
          <a:xfrm>
            <a:off x="2094825" y="2160941"/>
            <a:ext cx="5829300" cy="3566160"/>
          </a:xfrm>
          <a:prstGeom prst="rect">
            <a:avLst/>
          </a:prstGeom>
          <a:noFill/>
          <a:ln>
            <a:noFill/>
          </a:ln>
        </p:spPr>
      </p:pic>
      <p:pic>
        <p:nvPicPr>
          <p:cNvPr id="449" name="Google Shape;449;ge1bb516330_2_30"/>
          <p:cNvPicPr preferRelativeResize="0"/>
          <p:nvPr/>
        </p:nvPicPr>
        <p:blipFill>
          <a:blip r:embed="rId4">
            <a:alphaModFix/>
          </a:blip>
          <a:stretch>
            <a:fillRect/>
          </a:stretch>
        </p:blipFill>
        <p:spPr>
          <a:xfrm>
            <a:off x="10800850" y="2160950"/>
            <a:ext cx="5833872" cy="3566160"/>
          </a:xfrm>
          <a:prstGeom prst="rect">
            <a:avLst/>
          </a:prstGeom>
          <a:noFill/>
          <a:ln>
            <a:noFill/>
          </a:ln>
        </p:spPr>
      </p:pic>
      <p:pic>
        <p:nvPicPr>
          <p:cNvPr id="450" name="Google Shape;450;ge1bb516330_2_30"/>
          <p:cNvPicPr preferRelativeResize="0"/>
          <p:nvPr/>
        </p:nvPicPr>
        <p:blipFill>
          <a:blip r:embed="rId5">
            <a:alphaModFix/>
          </a:blip>
          <a:stretch>
            <a:fillRect/>
          </a:stretch>
        </p:blipFill>
        <p:spPr>
          <a:xfrm>
            <a:off x="10800850" y="5727088"/>
            <a:ext cx="5833872" cy="3566160"/>
          </a:xfrm>
          <a:prstGeom prst="rect">
            <a:avLst/>
          </a:prstGeom>
          <a:noFill/>
          <a:ln>
            <a:noFill/>
          </a:ln>
        </p:spPr>
      </p:pic>
      <p:pic>
        <p:nvPicPr>
          <p:cNvPr id="451" name="Google Shape;451;ge1bb516330_2_30"/>
          <p:cNvPicPr preferRelativeResize="0"/>
          <p:nvPr/>
        </p:nvPicPr>
        <p:blipFill>
          <a:blip r:embed="rId6">
            <a:alphaModFix/>
          </a:blip>
          <a:stretch>
            <a:fillRect/>
          </a:stretch>
        </p:blipFill>
        <p:spPr>
          <a:xfrm>
            <a:off x="2094838" y="5727100"/>
            <a:ext cx="5829301" cy="35661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A picture containing smoke&#10;&#10;Description automatically generated" id="457" name="Google Shape;457;p14"/>
          <p:cNvPicPr preferRelativeResize="0"/>
          <p:nvPr/>
        </p:nvPicPr>
        <p:blipFill rotWithShape="1">
          <a:blip r:embed="rId3">
            <a:alphaModFix amt="20000"/>
          </a:blip>
          <a:srcRect b="0" l="0" r="0" t="0"/>
          <a:stretch/>
        </p:blipFill>
        <p:spPr>
          <a:xfrm>
            <a:off x="0" y="0"/>
            <a:ext cx="18288000" cy="10287000"/>
          </a:xfrm>
          <a:prstGeom prst="rect">
            <a:avLst/>
          </a:prstGeom>
          <a:noFill/>
          <a:ln>
            <a:noFill/>
          </a:ln>
        </p:spPr>
      </p:pic>
      <p:pic>
        <p:nvPicPr>
          <p:cNvPr descr="Text&#10;&#10;Description automatically generated" id="458" name="Google Shape;458;p14"/>
          <p:cNvPicPr preferRelativeResize="0"/>
          <p:nvPr/>
        </p:nvPicPr>
        <p:blipFill rotWithShape="1">
          <a:blip r:embed="rId4">
            <a:alphaModFix/>
          </a:blip>
          <a:srcRect b="0" l="0" r="0" t="0"/>
          <a:stretch/>
        </p:blipFill>
        <p:spPr>
          <a:xfrm>
            <a:off x="13457331" y="294329"/>
            <a:ext cx="3691013" cy="1308207"/>
          </a:xfrm>
          <a:prstGeom prst="rect">
            <a:avLst/>
          </a:prstGeom>
          <a:noFill/>
          <a:ln>
            <a:noFill/>
          </a:ln>
        </p:spPr>
      </p:pic>
      <p:pic>
        <p:nvPicPr>
          <p:cNvPr id="459" name="Google Shape;459;p14"/>
          <p:cNvPicPr preferRelativeResize="0"/>
          <p:nvPr/>
        </p:nvPicPr>
        <p:blipFill rotWithShape="1">
          <a:blip r:embed="rId5">
            <a:alphaModFix/>
          </a:blip>
          <a:srcRect b="0" l="0" r="0" t="0"/>
          <a:stretch/>
        </p:blipFill>
        <p:spPr>
          <a:xfrm>
            <a:off x="1028700" y="633840"/>
            <a:ext cx="3355659" cy="629186"/>
          </a:xfrm>
          <a:prstGeom prst="rect">
            <a:avLst/>
          </a:prstGeom>
          <a:noFill/>
          <a:ln>
            <a:noFill/>
          </a:ln>
        </p:spPr>
      </p:pic>
      <p:sp>
        <p:nvSpPr>
          <p:cNvPr id="460" name="Google Shape;460;p14"/>
          <p:cNvSpPr/>
          <p:nvPr/>
        </p:nvSpPr>
        <p:spPr>
          <a:xfrm>
            <a:off x="-76200" y="2857500"/>
            <a:ext cx="3733800" cy="118213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4"/>
          <p:cNvSpPr txBox="1"/>
          <p:nvPr/>
        </p:nvSpPr>
        <p:spPr>
          <a:xfrm>
            <a:off x="1303045" y="2998719"/>
            <a:ext cx="14758800" cy="3129600"/>
          </a:xfrm>
          <a:prstGeom prst="rect">
            <a:avLst/>
          </a:prstGeom>
          <a:noFill/>
          <a:ln>
            <a:noFill/>
          </a:ln>
        </p:spPr>
        <p:txBody>
          <a:bodyPr anchorCtr="0" anchor="t" bIns="0" lIns="0" spcFirstLastPara="1" rIns="0" wrap="square" tIns="0">
            <a:spAutoFit/>
          </a:bodyPr>
          <a:lstStyle/>
          <a:p>
            <a:pPr indent="0" lvl="0" marL="0" marR="0" rtl="0" algn="l">
              <a:lnSpc>
                <a:spcPct val="212833"/>
              </a:lnSpc>
              <a:spcBef>
                <a:spcPts val="0"/>
              </a:spcBef>
              <a:spcAft>
                <a:spcPts val="0"/>
              </a:spcAft>
              <a:buClr>
                <a:srgbClr val="000000"/>
              </a:buClr>
              <a:buSzPts val="5400"/>
              <a:buFont typeface="Arial"/>
              <a:buNone/>
            </a:pPr>
            <a:r>
              <a:rPr b="0" i="0" lang="en-US" sz="5400" u="none" cap="none" strike="noStrike">
                <a:solidFill>
                  <a:schemeClr val="lt1"/>
                </a:solidFill>
                <a:latin typeface="Helvetica Neue"/>
                <a:ea typeface="Helvetica Neue"/>
                <a:cs typeface="Helvetica Neue"/>
                <a:sym typeface="Helvetica Neue"/>
              </a:rPr>
              <a:t>Part 2:</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8840"/>
              <a:buFont typeface="Arial"/>
              <a:buNone/>
            </a:pPr>
            <a:r>
              <a:rPr b="0" i="0" lang="en-US" sz="8840" u="none" cap="none" strike="noStrike">
                <a:solidFill>
                  <a:srgbClr val="FF0000"/>
                </a:solidFill>
                <a:latin typeface="Helvetica Neue"/>
                <a:ea typeface="Helvetica Neue"/>
                <a:cs typeface="Helvetica Neue"/>
                <a:sym typeface="Helvetica Neue"/>
              </a:rPr>
              <a:t>CEWS Dashboard</a:t>
            </a:r>
            <a:endParaRPr b="0" i="0" sz="1400" u="none" cap="none" strike="noStrike">
              <a:solidFill>
                <a:srgbClr val="000000"/>
              </a:solidFill>
              <a:latin typeface="Arial"/>
              <a:ea typeface="Arial"/>
              <a:cs typeface="Arial"/>
              <a:sym typeface="Arial"/>
            </a:endParaRPr>
          </a:p>
        </p:txBody>
      </p:sp>
      <p:grpSp>
        <p:nvGrpSpPr>
          <p:cNvPr id="462" name="Google Shape;462;p14"/>
          <p:cNvGrpSpPr/>
          <p:nvPr/>
        </p:nvGrpSpPr>
        <p:grpSpPr>
          <a:xfrm>
            <a:off x="0" y="9457618"/>
            <a:ext cx="18288001" cy="838907"/>
            <a:chOff x="0" y="0"/>
            <a:chExt cx="24384001" cy="1118542"/>
          </a:xfrm>
        </p:grpSpPr>
        <p:sp>
          <p:nvSpPr>
            <p:cNvPr id="463" name="Google Shape;463;p14"/>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4"/>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4"/>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4"/>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467" name="Google Shape;467;p14"/>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15"/>
          <p:cNvGrpSpPr/>
          <p:nvPr/>
        </p:nvGrpSpPr>
        <p:grpSpPr>
          <a:xfrm>
            <a:off x="1028700" y="1028700"/>
            <a:ext cx="6972300" cy="1195348"/>
            <a:chOff x="0" y="0"/>
            <a:chExt cx="9296401" cy="1593798"/>
          </a:xfrm>
        </p:grpSpPr>
        <p:sp>
          <p:nvSpPr>
            <p:cNvPr id="474" name="Google Shape;474;p15"/>
            <p:cNvSpPr/>
            <p:nvPr/>
          </p:nvSpPr>
          <p:spPr>
            <a:xfrm>
              <a:off x="0" y="0"/>
              <a:ext cx="9296401" cy="1593798"/>
            </a:xfrm>
            <a:custGeom>
              <a:rect b="b" l="l" r="r" t="t"/>
              <a:pathLst>
                <a:path extrusionOk="0" h="7904227" w="24834176">
                  <a:moveTo>
                    <a:pt x="0" y="0"/>
                  </a:moveTo>
                  <a:lnTo>
                    <a:pt x="0" y="7904227"/>
                  </a:lnTo>
                  <a:lnTo>
                    <a:pt x="24834176" y="7904227"/>
                  </a:lnTo>
                  <a:lnTo>
                    <a:pt x="24834176" y="0"/>
                  </a:lnTo>
                  <a:lnTo>
                    <a:pt x="0" y="0"/>
                  </a:lnTo>
                  <a:close/>
                  <a:moveTo>
                    <a:pt x="24773215" y="7843267"/>
                  </a:moveTo>
                  <a:lnTo>
                    <a:pt x="59690" y="7843267"/>
                  </a:lnTo>
                  <a:lnTo>
                    <a:pt x="59690" y="59690"/>
                  </a:lnTo>
                  <a:lnTo>
                    <a:pt x="24773215" y="59690"/>
                  </a:lnTo>
                  <a:lnTo>
                    <a:pt x="24773215" y="7843267"/>
                  </a:lnTo>
                  <a:close/>
                </a:path>
              </a:pathLst>
            </a:custGeom>
            <a:solidFill>
              <a:srgbClr val="F43300"/>
            </a:solidFill>
            <a:ln cap="flat" cmpd="sng" w="9525">
              <a:solidFill>
                <a:srgbClr val="FF0000"/>
              </a:solidFill>
              <a:prstDash val="solid"/>
              <a:round/>
              <a:headEnd len="sm" w="sm" type="none"/>
              <a:tailEnd len="sm" w="sm" type="none"/>
            </a:ln>
          </p:spPr>
        </p:sp>
        <p:sp>
          <p:nvSpPr>
            <p:cNvPr id="475" name="Google Shape;475;p15"/>
            <p:cNvSpPr txBox="1"/>
            <p:nvPr/>
          </p:nvSpPr>
          <p:spPr>
            <a:xfrm>
              <a:off x="532675" y="308155"/>
              <a:ext cx="8327738" cy="90392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Motivation and Purpose</a:t>
              </a:r>
              <a:endParaRPr b="0" i="0" sz="1400" u="none" cap="none" strike="noStrike">
                <a:solidFill>
                  <a:srgbClr val="000000"/>
                </a:solidFill>
                <a:latin typeface="Arial"/>
                <a:ea typeface="Arial"/>
                <a:cs typeface="Arial"/>
                <a:sym typeface="Arial"/>
              </a:endParaRPr>
            </a:p>
          </p:txBody>
        </p:sp>
      </p:grpSp>
      <p:sp>
        <p:nvSpPr>
          <p:cNvPr id="476" name="Google Shape;476;p15"/>
          <p:cNvSpPr/>
          <p:nvPr/>
        </p:nvSpPr>
        <p:spPr>
          <a:xfrm>
            <a:off x="-152400" y="3162300"/>
            <a:ext cx="5715000" cy="246696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5"/>
          <p:cNvSpPr txBox="1"/>
          <p:nvPr/>
        </p:nvSpPr>
        <p:spPr>
          <a:xfrm>
            <a:off x="260256" y="3980638"/>
            <a:ext cx="48897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Allow user to visually explore the CEWS database</a:t>
            </a:r>
            <a:endParaRPr b="0" i="0" sz="1400" u="none" cap="none" strike="noStrike">
              <a:solidFill>
                <a:srgbClr val="000000"/>
              </a:solidFill>
              <a:latin typeface="Arial"/>
              <a:ea typeface="Arial"/>
              <a:cs typeface="Arial"/>
              <a:sym typeface="Arial"/>
            </a:endParaRPr>
          </a:p>
        </p:txBody>
      </p:sp>
      <p:grpSp>
        <p:nvGrpSpPr>
          <p:cNvPr id="478" name="Google Shape;478;p15"/>
          <p:cNvGrpSpPr/>
          <p:nvPr/>
        </p:nvGrpSpPr>
        <p:grpSpPr>
          <a:xfrm>
            <a:off x="0" y="9457618"/>
            <a:ext cx="18288001" cy="838907"/>
            <a:chOff x="0" y="0"/>
            <a:chExt cx="24384001" cy="1118542"/>
          </a:xfrm>
        </p:grpSpPr>
        <p:sp>
          <p:nvSpPr>
            <p:cNvPr id="479" name="Google Shape;479;p15"/>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5"/>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5"/>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5"/>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483" name="Google Shape;483;p15"/>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18</a:t>
            </a:r>
            <a:endParaRPr b="0" i="0" sz="1400" u="none" cap="none" strike="noStrike">
              <a:solidFill>
                <a:srgbClr val="000000"/>
              </a:solidFill>
              <a:latin typeface="Arial"/>
              <a:ea typeface="Arial"/>
              <a:cs typeface="Arial"/>
              <a:sym typeface="Arial"/>
            </a:endParaRPr>
          </a:p>
        </p:txBody>
      </p:sp>
      <p:sp>
        <p:nvSpPr>
          <p:cNvPr id="484" name="Google Shape;484;p15"/>
          <p:cNvSpPr/>
          <p:nvPr/>
        </p:nvSpPr>
        <p:spPr>
          <a:xfrm>
            <a:off x="8187841" y="2455164"/>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485" name="Google Shape;485;p15"/>
          <p:cNvSpPr/>
          <p:nvPr/>
        </p:nvSpPr>
        <p:spPr>
          <a:xfrm>
            <a:off x="6264973" y="2455164"/>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486" name="Google Shape;486;p15"/>
          <p:cNvSpPr txBox="1"/>
          <p:nvPr/>
        </p:nvSpPr>
        <p:spPr>
          <a:xfrm>
            <a:off x="6572917" y="3109250"/>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487" name="Google Shape;487;p15"/>
          <p:cNvSpPr txBox="1"/>
          <p:nvPr/>
        </p:nvSpPr>
        <p:spPr>
          <a:xfrm>
            <a:off x="8679464" y="3024295"/>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Report</a:t>
            </a:r>
            <a:endParaRPr b="0" i="0" sz="1400" u="none" cap="none" strike="noStrike">
              <a:solidFill>
                <a:srgbClr val="000000"/>
              </a:solidFill>
              <a:latin typeface="Arial"/>
              <a:ea typeface="Arial"/>
              <a:cs typeface="Arial"/>
              <a:sym typeface="Arial"/>
            </a:endParaRPr>
          </a:p>
        </p:txBody>
      </p:sp>
      <p:sp>
        <p:nvSpPr>
          <p:cNvPr id="488" name="Google Shape;488;p15"/>
          <p:cNvSpPr txBox="1"/>
          <p:nvPr/>
        </p:nvSpPr>
        <p:spPr>
          <a:xfrm>
            <a:off x="8674799" y="3538732"/>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Insights into the effects of the program on rural Canada</a:t>
            </a:r>
            <a:endParaRPr b="0" i="0" sz="1400" u="none" cap="none" strike="noStrike">
              <a:solidFill>
                <a:srgbClr val="000000"/>
              </a:solidFill>
              <a:latin typeface="Arial"/>
              <a:ea typeface="Arial"/>
              <a:cs typeface="Arial"/>
              <a:sym typeface="Arial"/>
            </a:endParaRPr>
          </a:p>
        </p:txBody>
      </p:sp>
      <p:sp>
        <p:nvSpPr>
          <p:cNvPr id="489" name="Google Shape;489;p15"/>
          <p:cNvSpPr/>
          <p:nvPr/>
        </p:nvSpPr>
        <p:spPr>
          <a:xfrm>
            <a:off x="8158191" y="4805631"/>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490" name="Google Shape;490;p15"/>
          <p:cNvSpPr/>
          <p:nvPr/>
        </p:nvSpPr>
        <p:spPr>
          <a:xfrm>
            <a:off x="6235323" y="4805631"/>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491" name="Google Shape;491;p15"/>
          <p:cNvSpPr txBox="1"/>
          <p:nvPr/>
        </p:nvSpPr>
        <p:spPr>
          <a:xfrm>
            <a:off x="6543267" y="5459717"/>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492" name="Google Shape;492;p15"/>
          <p:cNvSpPr txBox="1"/>
          <p:nvPr/>
        </p:nvSpPr>
        <p:spPr>
          <a:xfrm>
            <a:off x="8649814" y="5374762"/>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Dashboard</a:t>
            </a:r>
            <a:endParaRPr b="0" i="0" sz="1400" u="none" cap="none" strike="noStrike">
              <a:solidFill>
                <a:srgbClr val="000000"/>
              </a:solidFill>
              <a:latin typeface="Arial"/>
              <a:ea typeface="Arial"/>
              <a:cs typeface="Arial"/>
              <a:sym typeface="Arial"/>
            </a:endParaRPr>
          </a:p>
        </p:txBody>
      </p:sp>
      <p:sp>
        <p:nvSpPr>
          <p:cNvPr id="493" name="Google Shape;493;p15"/>
          <p:cNvSpPr txBox="1"/>
          <p:nvPr/>
        </p:nvSpPr>
        <p:spPr>
          <a:xfrm>
            <a:off x="8645149" y="5889199"/>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Tool for database exploration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16"/>
          <p:cNvGrpSpPr/>
          <p:nvPr/>
        </p:nvGrpSpPr>
        <p:grpSpPr>
          <a:xfrm>
            <a:off x="1028700" y="1028700"/>
            <a:ext cx="4398254" cy="1217621"/>
            <a:chOff x="0" y="0"/>
            <a:chExt cx="5864338" cy="1623494"/>
          </a:xfrm>
        </p:grpSpPr>
        <p:sp>
          <p:nvSpPr>
            <p:cNvPr id="500" name="Google Shape;500;p16"/>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501" name="Google Shape;501;p16"/>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Tools</a:t>
              </a:r>
              <a:endParaRPr b="0" i="0" sz="1400" u="none" cap="none" strike="noStrike">
                <a:solidFill>
                  <a:srgbClr val="000000"/>
                </a:solidFill>
                <a:latin typeface="Arial"/>
                <a:ea typeface="Arial"/>
                <a:cs typeface="Arial"/>
                <a:sym typeface="Arial"/>
              </a:endParaRPr>
            </a:p>
          </p:txBody>
        </p:sp>
      </p:grpSp>
      <p:sp>
        <p:nvSpPr>
          <p:cNvPr id="502" name="Google Shape;502;p16"/>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rot="-5400000">
            <a:off x="11314829" y="1448153"/>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6"/>
          <p:cNvSpPr/>
          <p:nvPr/>
        </p:nvSpPr>
        <p:spPr>
          <a:xfrm rot="-5400000">
            <a:off x="11298616" y="3156626"/>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5" name="Google Shape;505;p16"/>
          <p:cNvGrpSpPr/>
          <p:nvPr/>
        </p:nvGrpSpPr>
        <p:grpSpPr>
          <a:xfrm>
            <a:off x="7467082" y="3813846"/>
            <a:ext cx="8332945" cy="2333799"/>
            <a:chOff x="0" y="-32660"/>
            <a:chExt cx="11110594" cy="3111735"/>
          </a:xfrm>
        </p:grpSpPr>
        <p:sp>
          <p:nvSpPr>
            <p:cNvPr id="506" name="Google Shape;506;p16"/>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Dashboard</a:t>
              </a:r>
              <a:endParaRPr b="0" i="0" sz="1400" u="none" cap="none" strike="noStrike">
                <a:solidFill>
                  <a:srgbClr val="000000"/>
                </a:solidFill>
                <a:latin typeface="Arial"/>
                <a:ea typeface="Arial"/>
                <a:cs typeface="Arial"/>
                <a:sym typeface="Arial"/>
              </a:endParaRPr>
            </a:p>
          </p:txBody>
        </p:sp>
        <p:pic>
          <p:nvPicPr>
            <p:cNvPr id="507" name="Google Shape;507;p16"/>
            <p:cNvPicPr preferRelativeResize="0"/>
            <p:nvPr/>
          </p:nvPicPr>
          <p:blipFill rotWithShape="1">
            <a:blip r:embed="rId3">
              <a:alphaModFix/>
            </a:blip>
            <a:srcRect b="0" l="0" r="0" t="0"/>
            <a:stretch/>
          </p:blipFill>
          <p:spPr>
            <a:xfrm>
              <a:off x="0" y="2380709"/>
              <a:ext cx="698365" cy="698366"/>
            </a:xfrm>
            <a:prstGeom prst="rect">
              <a:avLst/>
            </a:prstGeom>
            <a:noFill/>
            <a:ln>
              <a:noFill/>
            </a:ln>
          </p:spPr>
        </p:pic>
      </p:grpSp>
      <p:sp>
        <p:nvSpPr>
          <p:cNvPr id="508" name="Google Shape;508;p16"/>
          <p:cNvSpPr txBox="1"/>
          <p:nvPr/>
        </p:nvSpPr>
        <p:spPr>
          <a:xfrm>
            <a:off x="7467082" y="4641842"/>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Microsoft PowerBI</a:t>
            </a:r>
            <a:endParaRPr b="0" i="0" sz="1900" u="none" cap="none" strike="noStrike">
              <a:solidFill>
                <a:srgbClr val="0F0E0C"/>
              </a:solidFill>
              <a:latin typeface="Helvetica Neue"/>
              <a:ea typeface="Helvetica Neue"/>
              <a:cs typeface="Helvetica Neue"/>
              <a:sym typeface="Helvetica Neue"/>
            </a:endParaRPr>
          </a:p>
        </p:txBody>
      </p:sp>
      <p:sp>
        <p:nvSpPr>
          <p:cNvPr id="509" name="Google Shape;509;p16"/>
          <p:cNvSpPr txBox="1"/>
          <p:nvPr/>
        </p:nvSpPr>
        <p:spPr>
          <a:xfrm>
            <a:off x="7467082" y="6410424"/>
            <a:ext cx="8917490" cy="3130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ArcGIS and ShapeMap</a:t>
            </a:r>
            <a:endParaRPr b="0" i="0" sz="1400" u="none" cap="none" strike="noStrike">
              <a:solidFill>
                <a:srgbClr val="000000"/>
              </a:solidFill>
              <a:latin typeface="Arial"/>
              <a:ea typeface="Arial"/>
              <a:cs typeface="Arial"/>
              <a:sym typeface="Arial"/>
            </a:endParaRPr>
          </a:p>
        </p:txBody>
      </p:sp>
      <p:grpSp>
        <p:nvGrpSpPr>
          <p:cNvPr id="510" name="Google Shape;510;p16"/>
          <p:cNvGrpSpPr/>
          <p:nvPr/>
        </p:nvGrpSpPr>
        <p:grpSpPr>
          <a:xfrm>
            <a:off x="7486537" y="3870375"/>
            <a:ext cx="8313490" cy="2256790"/>
            <a:chOff x="25940" y="-2346378"/>
            <a:chExt cx="11084654" cy="3009048"/>
          </a:xfrm>
        </p:grpSpPr>
        <p:sp>
          <p:nvSpPr>
            <p:cNvPr id="511" name="Google Shape;511;p16"/>
            <p:cNvSpPr txBox="1"/>
            <p:nvPr/>
          </p:nvSpPr>
          <p:spPr>
            <a:xfrm>
              <a:off x="1009733" y="-50943"/>
              <a:ext cx="10100861" cy="71361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Interactive Maps</a:t>
              </a:r>
              <a:endParaRPr b="0" i="0" sz="3299" u="none" cap="none" strike="noStrike">
                <a:solidFill>
                  <a:srgbClr val="0F0E0C"/>
                </a:solidFill>
                <a:latin typeface="Helvetica Neue"/>
                <a:ea typeface="Helvetica Neue"/>
                <a:cs typeface="Helvetica Neue"/>
                <a:sym typeface="Helvetica Neue"/>
              </a:endParaRPr>
            </a:p>
          </p:txBody>
        </p:sp>
        <p:pic>
          <p:nvPicPr>
            <p:cNvPr id="512" name="Google Shape;512;p16"/>
            <p:cNvPicPr preferRelativeResize="0"/>
            <p:nvPr/>
          </p:nvPicPr>
          <p:blipFill rotWithShape="1">
            <a:blip r:embed="rId4">
              <a:alphaModFix/>
            </a:blip>
            <a:srcRect b="0" l="0" r="0" t="0"/>
            <a:stretch/>
          </p:blipFill>
          <p:spPr>
            <a:xfrm>
              <a:off x="25940" y="-2346378"/>
              <a:ext cx="697847" cy="680083"/>
            </a:xfrm>
            <a:prstGeom prst="rect">
              <a:avLst/>
            </a:prstGeom>
            <a:noFill/>
            <a:ln>
              <a:noFill/>
            </a:ln>
          </p:spPr>
        </p:pic>
      </p:grpSp>
      <p:grpSp>
        <p:nvGrpSpPr>
          <p:cNvPr id="513" name="Google Shape;513;p16"/>
          <p:cNvGrpSpPr/>
          <p:nvPr/>
        </p:nvGrpSpPr>
        <p:grpSpPr>
          <a:xfrm>
            <a:off x="0" y="9457618"/>
            <a:ext cx="18288001" cy="838907"/>
            <a:chOff x="0" y="0"/>
            <a:chExt cx="24384001" cy="1118542"/>
          </a:xfrm>
        </p:grpSpPr>
        <p:sp>
          <p:nvSpPr>
            <p:cNvPr id="514" name="Google Shape;514;p16"/>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6"/>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518" name="Google Shape;518;p16"/>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2"/>
          <p:cNvGrpSpPr/>
          <p:nvPr/>
        </p:nvGrpSpPr>
        <p:grpSpPr>
          <a:xfrm>
            <a:off x="1028700" y="1028700"/>
            <a:ext cx="4398254" cy="1217621"/>
            <a:chOff x="0" y="0"/>
            <a:chExt cx="5864338" cy="1623494"/>
          </a:xfrm>
        </p:grpSpPr>
        <p:sp>
          <p:nvSpPr>
            <p:cNvPr id="105" name="Google Shape;105;p2"/>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106" name="Google Shape;106;p2"/>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Outline</a:t>
              </a:r>
              <a:endParaRPr b="0" i="0" sz="1400" u="none" cap="none" strike="noStrike">
                <a:solidFill>
                  <a:srgbClr val="000000"/>
                </a:solidFill>
                <a:latin typeface="Arial"/>
                <a:ea typeface="Arial"/>
                <a:cs typeface="Arial"/>
                <a:sym typeface="Arial"/>
              </a:endParaRPr>
            </a:p>
          </p:txBody>
        </p:sp>
      </p:grpSp>
      <p:grpSp>
        <p:nvGrpSpPr>
          <p:cNvPr id="107" name="Google Shape;107;p2"/>
          <p:cNvGrpSpPr/>
          <p:nvPr/>
        </p:nvGrpSpPr>
        <p:grpSpPr>
          <a:xfrm>
            <a:off x="1453170" y="5174295"/>
            <a:ext cx="6434000" cy="4046909"/>
            <a:chOff x="-49198" y="0"/>
            <a:chExt cx="8578667" cy="5395878"/>
          </a:xfrm>
        </p:grpSpPr>
        <p:sp>
          <p:nvSpPr>
            <p:cNvPr id="108" name="Google Shape;108;p2"/>
            <p:cNvSpPr/>
            <p:nvPr/>
          </p:nvSpPr>
          <p:spPr>
            <a:xfrm>
              <a:off x="0" y="0"/>
              <a:ext cx="8511072"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0" y="2618604"/>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9169" y="1248464"/>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49198" y="4016121"/>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49198" y="5383178"/>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21547" y="398461"/>
              <a:ext cx="8520300" cy="605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Partner</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9169" y="3000166"/>
              <a:ext cx="8520300" cy="605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Background</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25991" y="1652978"/>
              <a:ext cx="8520300" cy="605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Introduction</a:t>
              </a:r>
              <a:endParaRPr b="0" i="0" sz="1400" u="none" cap="none" strike="noStrike">
                <a:solidFill>
                  <a:srgbClr val="000000"/>
                </a:solidFill>
                <a:latin typeface="Arial"/>
                <a:ea typeface="Arial"/>
                <a:cs typeface="Arial"/>
                <a:sym typeface="Arial"/>
              </a:endParaRPr>
            </a:p>
          </p:txBody>
        </p:sp>
        <p:sp>
          <p:nvSpPr>
            <p:cNvPr id="116" name="Google Shape;116;p2"/>
            <p:cNvSpPr txBox="1"/>
            <p:nvPr/>
          </p:nvSpPr>
          <p:spPr>
            <a:xfrm>
              <a:off x="-25991" y="4427217"/>
              <a:ext cx="8520300" cy="605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Data Sources</a:t>
              </a:r>
              <a:endParaRPr b="0" i="0" sz="1400" u="none" cap="none" strike="noStrike">
                <a:solidFill>
                  <a:srgbClr val="000000"/>
                </a:solidFill>
                <a:latin typeface="Arial"/>
                <a:ea typeface="Arial"/>
                <a:cs typeface="Arial"/>
                <a:sym typeface="Arial"/>
              </a:endParaRPr>
            </a:p>
          </p:txBody>
        </p:sp>
      </p:grpSp>
      <p:sp>
        <p:nvSpPr>
          <p:cNvPr id="117" name="Google Shape;117;p2"/>
          <p:cNvSpPr/>
          <p:nvPr/>
        </p:nvSpPr>
        <p:spPr>
          <a:xfrm>
            <a:off x="-36718" y="2888320"/>
            <a:ext cx="788531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57325" y="2939936"/>
            <a:ext cx="7829599" cy="710772"/>
          </a:xfrm>
          <a:prstGeom prst="rect">
            <a:avLst/>
          </a:prstGeom>
          <a:noFill/>
          <a:ln>
            <a:noFill/>
          </a:ln>
        </p:spPr>
        <p:txBody>
          <a:bodyPr anchorCtr="0" anchor="ctr" bIns="0" lIns="0" spcFirstLastPara="1" rIns="0" wrap="square" tIns="0">
            <a:spAutoFit/>
          </a:bodyPr>
          <a:lstStyle/>
          <a:p>
            <a:pPr indent="0" lvl="0" marL="0" marR="0" rtl="0" algn="r">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Canada Emergency Wage Subsidy</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10418796" y="2888320"/>
            <a:ext cx="784859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txBox="1"/>
          <p:nvPr/>
        </p:nvSpPr>
        <p:spPr>
          <a:xfrm>
            <a:off x="10481547" y="2988057"/>
            <a:ext cx="7806454" cy="710772"/>
          </a:xfrm>
          <a:prstGeom prst="rect">
            <a:avLst/>
          </a:prstGeom>
          <a:noFill/>
          <a:ln>
            <a:noFill/>
          </a:ln>
        </p:spPr>
        <p:txBody>
          <a:bodyPr anchorCtr="0" anchor="ctr"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Part 3: Analysis with APIs</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10439400" y="1562100"/>
            <a:ext cx="784859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txBox="1"/>
          <p:nvPr/>
        </p:nvSpPr>
        <p:spPr>
          <a:xfrm>
            <a:off x="10481546" y="1697837"/>
            <a:ext cx="7806451" cy="710772"/>
          </a:xfrm>
          <a:prstGeom prst="rect">
            <a:avLst/>
          </a:prstGeom>
          <a:noFill/>
          <a:ln>
            <a:noFill/>
          </a:ln>
        </p:spPr>
        <p:txBody>
          <a:bodyPr anchorCtr="0" anchor="ctr"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Part 2: Dashboard</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10439400" y="327629"/>
            <a:ext cx="784859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10488424" y="463366"/>
            <a:ext cx="7799574" cy="710772"/>
          </a:xfrm>
          <a:prstGeom prst="rect">
            <a:avLst/>
          </a:prstGeom>
          <a:noFill/>
          <a:ln>
            <a:noFill/>
          </a:ln>
        </p:spPr>
        <p:txBody>
          <a:bodyPr anchorCtr="0" anchor="ctr"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Part 1: Report</a:t>
            </a:r>
            <a:endParaRPr b="0" i="0" sz="1400" u="none" cap="none" strike="noStrike">
              <a:solidFill>
                <a:srgbClr val="000000"/>
              </a:solidFill>
              <a:latin typeface="Arial"/>
              <a:ea typeface="Arial"/>
              <a:cs typeface="Arial"/>
              <a:sym typeface="Arial"/>
            </a:endParaRPr>
          </a:p>
        </p:txBody>
      </p:sp>
      <p:grpSp>
        <p:nvGrpSpPr>
          <p:cNvPr id="125" name="Google Shape;125;p2"/>
          <p:cNvGrpSpPr/>
          <p:nvPr/>
        </p:nvGrpSpPr>
        <p:grpSpPr>
          <a:xfrm>
            <a:off x="10451526" y="4176239"/>
            <a:ext cx="6433955" cy="4046908"/>
            <a:chOff x="-49198" y="0"/>
            <a:chExt cx="8578608" cy="5395878"/>
          </a:xfrm>
        </p:grpSpPr>
        <p:sp>
          <p:nvSpPr>
            <p:cNvPr id="126" name="Google Shape;126;p2"/>
            <p:cNvSpPr/>
            <p:nvPr/>
          </p:nvSpPr>
          <p:spPr>
            <a:xfrm>
              <a:off x="0" y="0"/>
              <a:ext cx="8511072"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0" y="2618604"/>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9169" y="1248464"/>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49198" y="4016121"/>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49198" y="5383178"/>
              <a:ext cx="8511073" cy="127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21547" y="398461"/>
              <a:ext cx="8520241" cy="6051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Motivation and Purpose</a:t>
              </a:r>
              <a:endParaRPr b="0" i="0" sz="1400" u="none" cap="none" strike="noStrike">
                <a:solidFill>
                  <a:srgbClr val="000000"/>
                </a:solidFill>
                <a:latin typeface="Arial"/>
                <a:ea typeface="Arial"/>
                <a:cs typeface="Arial"/>
                <a:sym typeface="Arial"/>
              </a:endParaRPr>
            </a:p>
          </p:txBody>
        </p:sp>
        <p:sp>
          <p:nvSpPr>
            <p:cNvPr id="132" name="Google Shape;132;p2"/>
            <p:cNvSpPr txBox="1"/>
            <p:nvPr/>
          </p:nvSpPr>
          <p:spPr>
            <a:xfrm>
              <a:off x="9169" y="3000166"/>
              <a:ext cx="8520241" cy="6051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Methodology and Techniques</a:t>
              </a:r>
              <a:endParaRPr b="0" i="0" sz="1400" u="none" cap="none" strike="noStrike">
                <a:solidFill>
                  <a:srgbClr val="000000"/>
                </a:solidFill>
                <a:latin typeface="Arial"/>
                <a:ea typeface="Arial"/>
                <a:cs typeface="Arial"/>
                <a:sym typeface="Arial"/>
              </a:endParaRPr>
            </a:p>
          </p:txBody>
        </p:sp>
        <p:sp>
          <p:nvSpPr>
            <p:cNvPr id="133" name="Google Shape;133;p2"/>
            <p:cNvSpPr txBox="1"/>
            <p:nvPr/>
          </p:nvSpPr>
          <p:spPr>
            <a:xfrm>
              <a:off x="-25991" y="1652978"/>
              <a:ext cx="8520241" cy="6051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Tools</a:t>
              </a:r>
              <a:endParaRPr b="0" i="0" sz="1400" u="none" cap="none" strike="noStrike">
                <a:solidFill>
                  <a:srgbClr val="000000"/>
                </a:solidFill>
                <a:latin typeface="Arial"/>
                <a:ea typeface="Arial"/>
                <a:cs typeface="Arial"/>
                <a:sym typeface="Arial"/>
              </a:endParaRPr>
            </a:p>
          </p:txBody>
        </p:sp>
        <p:sp>
          <p:nvSpPr>
            <p:cNvPr id="134" name="Google Shape;134;p2"/>
            <p:cNvSpPr txBox="1"/>
            <p:nvPr/>
          </p:nvSpPr>
          <p:spPr>
            <a:xfrm>
              <a:off x="-25991" y="4427217"/>
              <a:ext cx="8520241" cy="60512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135" name="Google Shape;135;p2"/>
          <p:cNvSpPr txBox="1"/>
          <p:nvPr/>
        </p:nvSpPr>
        <p:spPr>
          <a:xfrm>
            <a:off x="10530743" y="8512419"/>
            <a:ext cx="6390180" cy="453842"/>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0" i="0" lang="en-US" sz="2799" u="none" cap="none" strike="noStrike">
                <a:solidFill>
                  <a:srgbClr val="0F0E0C"/>
                </a:solidFill>
                <a:latin typeface="Helvetica Neue"/>
                <a:ea typeface="Helvetica Neue"/>
                <a:cs typeface="Helvetica Neue"/>
                <a:sym typeface="Helvetica Neue"/>
              </a:rPr>
              <a:t>Conclusions and Future Work</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0439400" y="9238915"/>
            <a:ext cx="6383304" cy="9525"/>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2"/>
          <p:cNvGrpSpPr/>
          <p:nvPr/>
        </p:nvGrpSpPr>
        <p:grpSpPr>
          <a:xfrm>
            <a:off x="0" y="9457618"/>
            <a:ext cx="18288001" cy="838907"/>
            <a:chOff x="0" y="0"/>
            <a:chExt cx="24384001" cy="1118542"/>
          </a:xfrm>
        </p:grpSpPr>
        <p:sp>
          <p:nvSpPr>
            <p:cNvPr id="138" name="Google Shape;138;p2"/>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142" name="Google Shape;142;p2"/>
          <p:cNvSpPr txBox="1"/>
          <p:nvPr/>
        </p:nvSpPr>
        <p:spPr>
          <a:xfrm>
            <a:off x="17586545" y="9731550"/>
            <a:ext cx="518725" cy="31207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02</a:t>
            </a:r>
            <a:endParaRPr b="0" i="0" sz="1400" u="none" cap="none" strike="noStrike">
              <a:solidFill>
                <a:srgbClr val="000000"/>
              </a:solidFill>
              <a:latin typeface="Arial"/>
              <a:ea typeface="Arial"/>
              <a:cs typeface="Arial"/>
              <a:sym typeface="Arial"/>
            </a:endParaRPr>
          </a:p>
        </p:txBody>
      </p:sp>
      <p:sp>
        <p:nvSpPr>
          <p:cNvPr id="143" name="Google Shape;143;p2"/>
          <p:cNvSpPr txBox="1"/>
          <p:nvPr/>
        </p:nvSpPr>
        <p:spPr>
          <a:xfrm>
            <a:off x="1475008" y="4459991"/>
            <a:ext cx="6390300" cy="430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lang="en-US" sz="2799">
                <a:solidFill>
                  <a:srgbClr val="0F0E0C"/>
                </a:solidFill>
                <a:latin typeface="Helvetica Neue"/>
                <a:ea typeface="Helvetica Neue"/>
                <a:cs typeface="Helvetica Neue"/>
                <a:sym typeface="Helvetica Neue"/>
              </a:rPr>
              <a:t>Team</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1478470" y="4191893"/>
            <a:ext cx="6383400" cy="96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7"/>
          <p:cNvGrpSpPr/>
          <p:nvPr/>
        </p:nvGrpSpPr>
        <p:grpSpPr>
          <a:xfrm>
            <a:off x="1028700" y="1028700"/>
            <a:ext cx="4398253" cy="2438400"/>
            <a:chOff x="0" y="0"/>
            <a:chExt cx="5864337" cy="3251199"/>
          </a:xfrm>
        </p:grpSpPr>
        <p:sp>
          <p:nvSpPr>
            <p:cNvPr id="525" name="Google Shape;525;p17"/>
            <p:cNvSpPr/>
            <p:nvPr/>
          </p:nvSpPr>
          <p:spPr>
            <a:xfrm>
              <a:off x="0" y="0"/>
              <a:ext cx="5864337" cy="325119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526" name="Google Shape;526;p17"/>
            <p:cNvSpPr txBox="1"/>
            <p:nvPr/>
          </p:nvSpPr>
          <p:spPr>
            <a:xfrm>
              <a:off x="391168" y="32193"/>
              <a:ext cx="5082000" cy="3160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Methodologies and Techniques</a:t>
              </a:r>
              <a:endParaRPr b="0" i="0" sz="1400" u="none" cap="none" strike="noStrike">
                <a:solidFill>
                  <a:srgbClr val="000000"/>
                </a:solidFill>
                <a:latin typeface="Arial"/>
                <a:ea typeface="Arial"/>
                <a:cs typeface="Arial"/>
                <a:sym typeface="Arial"/>
              </a:endParaRPr>
            </a:p>
          </p:txBody>
        </p:sp>
      </p:grpSp>
      <p:sp>
        <p:nvSpPr>
          <p:cNvPr id="527" name="Google Shape;527;p17"/>
          <p:cNvSpPr/>
          <p:nvPr/>
        </p:nvSpPr>
        <p:spPr>
          <a:xfrm>
            <a:off x="8184178" y="2870860"/>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528" name="Google Shape;528;p17"/>
          <p:cNvSpPr/>
          <p:nvPr/>
        </p:nvSpPr>
        <p:spPr>
          <a:xfrm>
            <a:off x="6261310" y="2870860"/>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529" name="Google Shape;529;p17"/>
          <p:cNvSpPr txBox="1"/>
          <p:nvPr/>
        </p:nvSpPr>
        <p:spPr>
          <a:xfrm>
            <a:off x="6569254" y="3524946"/>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530" name="Google Shape;530;p17"/>
          <p:cNvSpPr txBox="1"/>
          <p:nvPr/>
        </p:nvSpPr>
        <p:spPr>
          <a:xfrm>
            <a:off x="8675801" y="3439991"/>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Interactive Visualizations</a:t>
            </a:r>
            <a:endParaRPr b="0" i="0" sz="1400" u="none" cap="none" strike="noStrike">
              <a:solidFill>
                <a:srgbClr val="000000"/>
              </a:solidFill>
              <a:latin typeface="Arial"/>
              <a:ea typeface="Arial"/>
              <a:cs typeface="Arial"/>
              <a:sym typeface="Arial"/>
            </a:endParaRPr>
          </a:p>
        </p:txBody>
      </p:sp>
      <p:sp>
        <p:nvSpPr>
          <p:cNvPr id="531" name="Google Shape;531;p17"/>
          <p:cNvSpPr txBox="1"/>
          <p:nvPr/>
        </p:nvSpPr>
        <p:spPr>
          <a:xfrm>
            <a:off x="8671136" y="3954428"/>
            <a:ext cx="8087210" cy="4524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Base PowerBI and ArcGIS Extensions</a:t>
            </a:r>
            <a:endParaRPr b="0" i="0" sz="1400" u="none" cap="none" strike="noStrike">
              <a:solidFill>
                <a:srgbClr val="000000"/>
              </a:solidFill>
              <a:latin typeface="Arial"/>
              <a:ea typeface="Arial"/>
              <a:cs typeface="Arial"/>
              <a:sym typeface="Arial"/>
            </a:endParaRPr>
          </a:p>
        </p:txBody>
      </p:sp>
      <p:grpSp>
        <p:nvGrpSpPr>
          <p:cNvPr id="532" name="Google Shape;532;p17"/>
          <p:cNvGrpSpPr/>
          <p:nvPr/>
        </p:nvGrpSpPr>
        <p:grpSpPr>
          <a:xfrm>
            <a:off x="0" y="9457618"/>
            <a:ext cx="18288001" cy="838907"/>
            <a:chOff x="0" y="0"/>
            <a:chExt cx="24384001" cy="1118542"/>
          </a:xfrm>
        </p:grpSpPr>
        <p:sp>
          <p:nvSpPr>
            <p:cNvPr id="533" name="Google Shape;533;p17"/>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7"/>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7"/>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7"/>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537" name="Google Shape;537;p17"/>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20</a:t>
            </a:r>
            <a:endParaRPr b="0" i="0" sz="1400" u="none" cap="none" strike="noStrike">
              <a:solidFill>
                <a:srgbClr val="000000"/>
              </a:solidFill>
              <a:latin typeface="Arial"/>
              <a:ea typeface="Arial"/>
              <a:cs typeface="Arial"/>
              <a:sym typeface="Arial"/>
            </a:endParaRPr>
          </a:p>
        </p:txBody>
      </p:sp>
      <p:sp>
        <p:nvSpPr>
          <p:cNvPr id="538" name="Google Shape;538;p17"/>
          <p:cNvSpPr/>
          <p:nvPr/>
        </p:nvSpPr>
        <p:spPr>
          <a:xfrm>
            <a:off x="8184178" y="5163284"/>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539" name="Google Shape;539;p17"/>
          <p:cNvSpPr/>
          <p:nvPr/>
        </p:nvSpPr>
        <p:spPr>
          <a:xfrm>
            <a:off x="6261310" y="5163284"/>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540" name="Google Shape;540;p17"/>
          <p:cNvSpPr txBox="1"/>
          <p:nvPr/>
        </p:nvSpPr>
        <p:spPr>
          <a:xfrm>
            <a:off x="6569254" y="5712114"/>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541" name="Google Shape;541;p17"/>
          <p:cNvSpPr txBox="1"/>
          <p:nvPr/>
        </p:nvSpPr>
        <p:spPr>
          <a:xfrm>
            <a:off x="8675801" y="5627159"/>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Deployment</a:t>
            </a:r>
            <a:endParaRPr b="0" i="0" sz="1400" u="none" cap="none" strike="noStrike">
              <a:solidFill>
                <a:srgbClr val="000000"/>
              </a:solidFill>
              <a:latin typeface="Arial"/>
              <a:ea typeface="Arial"/>
              <a:cs typeface="Arial"/>
              <a:sym typeface="Arial"/>
            </a:endParaRPr>
          </a:p>
        </p:txBody>
      </p:sp>
      <p:sp>
        <p:nvSpPr>
          <p:cNvPr id="542" name="Google Shape;542;p17"/>
          <p:cNvSpPr txBox="1"/>
          <p:nvPr/>
        </p:nvSpPr>
        <p:spPr>
          <a:xfrm>
            <a:off x="8671136" y="6141596"/>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PowerBI website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19"/>
          <p:cNvGrpSpPr/>
          <p:nvPr/>
        </p:nvGrpSpPr>
        <p:grpSpPr>
          <a:xfrm>
            <a:off x="0" y="9457618"/>
            <a:ext cx="18288001" cy="838907"/>
            <a:chOff x="0" y="0"/>
            <a:chExt cx="24384001" cy="1118542"/>
          </a:xfrm>
        </p:grpSpPr>
        <p:sp>
          <p:nvSpPr>
            <p:cNvPr id="549" name="Google Shape;549;p19"/>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9"/>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9"/>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9"/>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553" name="Google Shape;553;p19"/>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21</a:t>
            </a:r>
            <a:endParaRPr b="0" i="0" sz="1400" u="none" cap="none" strike="noStrike">
              <a:solidFill>
                <a:srgbClr val="000000"/>
              </a:solidFill>
              <a:latin typeface="Arial"/>
              <a:ea typeface="Arial"/>
              <a:cs typeface="Arial"/>
              <a:sym typeface="Arial"/>
            </a:endParaRPr>
          </a:p>
        </p:txBody>
      </p:sp>
      <p:pic>
        <p:nvPicPr>
          <p:cNvPr id="554" name="Google Shape;554;p19"/>
          <p:cNvPicPr preferRelativeResize="0"/>
          <p:nvPr/>
        </p:nvPicPr>
        <p:blipFill rotWithShape="1">
          <a:blip r:embed="rId3">
            <a:alphaModFix/>
          </a:blip>
          <a:srcRect b="20092" l="0" r="33787" t="14500"/>
          <a:stretch/>
        </p:blipFill>
        <p:spPr>
          <a:xfrm>
            <a:off x="390725" y="2866975"/>
            <a:ext cx="8157749" cy="5980176"/>
          </a:xfrm>
          <a:prstGeom prst="rect">
            <a:avLst/>
          </a:prstGeom>
          <a:noFill/>
          <a:ln>
            <a:noFill/>
          </a:ln>
        </p:spPr>
      </p:pic>
      <p:pic>
        <p:nvPicPr>
          <p:cNvPr id="555" name="Google Shape;555;p19"/>
          <p:cNvPicPr preferRelativeResize="0"/>
          <p:nvPr/>
        </p:nvPicPr>
        <p:blipFill rotWithShape="1">
          <a:blip r:embed="rId4">
            <a:alphaModFix/>
          </a:blip>
          <a:srcRect b="20100" l="0" r="33704" t="13779"/>
          <a:stretch/>
        </p:blipFill>
        <p:spPr>
          <a:xfrm>
            <a:off x="8958475" y="2866975"/>
            <a:ext cx="8901773" cy="5980176"/>
          </a:xfrm>
          <a:prstGeom prst="rect">
            <a:avLst/>
          </a:prstGeom>
          <a:noFill/>
          <a:ln>
            <a:noFill/>
          </a:ln>
        </p:spPr>
      </p:pic>
      <p:grpSp>
        <p:nvGrpSpPr>
          <p:cNvPr id="556" name="Google Shape;556;p19"/>
          <p:cNvGrpSpPr/>
          <p:nvPr/>
        </p:nvGrpSpPr>
        <p:grpSpPr>
          <a:xfrm>
            <a:off x="1028700" y="1028701"/>
            <a:ext cx="7961580" cy="1132243"/>
            <a:chOff x="0" y="1"/>
            <a:chExt cx="10615440" cy="1509657"/>
          </a:xfrm>
        </p:grpSpPr>
        <p:sp>
          <p:nvSpPr>
            <p:cNvPr id="557" name="Google Shape;557;p19"/>
            <p:cNvSpPr/>
            <p:nvPr/>
          </p:nvSpPr>
          <p:spPr>
            <a:xfrm>
              <a:off x="0" y="1"/>
              <a:ext cx="10615440" cy="1509657"/>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558" name="Google Shape;558;p19"/>
            <p:cNvSpPr txBox="1"/>
            <p:nvPr/>
          </p:nvSpPr>
          <p:spPr>
            <a:xfrm>
              <a:off x="556793" y="308155"/>
              <a:ext cx="96540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559" name="Google Shape;559;p19"/>
          <p:cNvSpPr txBox="1"/>
          <p:nvPr/>
        </p:nvSpPr>
        <p:spPr>
          <a:xfrm>
            <a:off x="1031132" y="1887166"/>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ge1bb516330_0_9"/>
          <p:cNvGrpSpPr/>
          <p:nvPr/>
        </p:nvGrpSpPr>
        <p:grpSpPr>
          <a:xfrm>
            <a:off x="0" y="9457618"/>
            <a:ext cx="18288000" cy="838950"/>
            <a:chOff x="0" y="0"/>
            <a:chExt cx="24384000" cy="1118600"/>
          </a:xfrm>
        </p:grpSpPr>
        <p:sp>
          <p:nvSpPr>
            <p:cNvPr id="566" name="Google Shape;566;ge1bb516330_0_9"/>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e1bb516330_0_9"/>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e1bb516330_0_9"/>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e1bb516330_0_9"/>
            <p:cNvSpPr txBox="1"/>
            <p:nvPr/>
          </p:nvSpPr>
          <p:spPr>
            <a:xfrm>
              <a:off x="1571888" y="389938"/>
              <a:ext cx="13006200" cy="34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570" name="Google Shape;570;ge1bb516330_0_9"/>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22</a:t>
            </a:r>
            <a:endParaRPr b="0" i="0" sz="1400" u="none" cap="none" strike="noStrike">
              <a:solidFill>
                <a:srgbClr val="000000"/>
              </a:solidFill>
              <a:latin typeface="Arial"/>
              <a:ea typeface="Arial"/>
              <a:cs typeface="Arial"/>
              <a:sym typeface="Arial"/>
            </a:endParaRPr>
          </a:p>
        </p:txBody>
      </p:sp>
      <p:pic>
        <p:nvPicPr>
          <p:cNvPr id="571" name="Google Shape;571;ge1bb516330_0_9"/>
          <p:cNvPicPr preferRelativeResize="0"/>
          <p:nvPr/>
        </p:nvPicPr>
        <p:blipFill>
          <a:blip r:embed="rId3">
            <a:alphaModFix/>
          </a:blip>
          <a:stretch>
            <a:fillRect/>
          </a:stretch>
        </p:blipFill>
        <p:spPr>
          <a:xfrm>
            <a:off x="2975875" y="2324600"/>
            <a:ext cx="12336227" cy="6980625"/>
          </a:xfrm>
          <a:prstGeom prst="rect">
            <a:avLst/>
          </a:prstGeom>
          <a:noFill/>
          <a:ln>
            <a:noFill/>
          </a:ln>
        </p:spPr>
      </p:pic>
      <p:grpSp>
        <p:nvGrpSpPr>
          <p:cNvPr id="572" name="Google Shape;572;ge1bb516330_0_9"/>
          <p:cNvGrpSpPr/>
          <p:nvPr/>
        </p:nvGrpSpPr>
        <p:grpSpPr>
          <a:xfrm>
            <a:off x="1028700" y="1028701"/>
            <a:ext cx="7961580" cy="1132243"/>
            <a:chOff x="0" y="1"/>
            <a:chExt cx="10615440" cy="1509657"/>
          </a:xfrm>
        </p:grpSpPr>
        <p:sp>
          <p:nvSpPr>
            <p:cNvPr id="573" name="Google Shape;573;ge1bb516330_0_9"/>
            <p:cNvSpPr/>
            <p:nvPr/>
          </p:nvSpPr>
          <p:spPr>
            <a:xfrm>
              <a:off x="0" y="1"/>
              <a:ext cx="10615440" cy="1509657"/>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574" name="Google Shape;574;ge1bb516330_0_9"/>
            <p:cNvSpPr txBox="1"/>
            <p:nvPr/>
          </p:nvSpPr>
          <p:spPr>
            <a:xfrm>
              <a:off x="556793" y="308155"/>
              <a:ext cx="96540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575" name="Google Shape;575;ge1bb516330_0_9"/>
          <p:cNvSpPr txBox="1"/>
          <p:nvPr/>
        </p:nvSpPr>
        <p:spPr>
          <a:xfrm>
            <a:off x="1031132" y="1887166"/>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ge1bd66c026_3_39"/>
          <p:cNvGrpSpPr/>
          <p:nvPr/>
        </p:nvGrpSpPr>
        <p:grpSpPr>
          <a:xfrm>
            <a:off x="0" y="9457618"/>
            <a:ext cx="18288000" cy="838950"/>
            <a:chOff x="0" y="0"/>
            <a:chExt cx="24384000" cy="1118600"/>
          </a:xfrm>
        </p:grpSpPr>
        <p:sp>
          <p:nvSpPr>
            <p:cNvPr id="582" name="Google Shape;582;ge1bd66c026_3_39"/>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e1bd66c026_3_39"/>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e1bd66c026_3_39"/>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e1bd66c026_3_39"/>
            <p:cNvSpPr txBox="1"/>
            <p:nvPr/>
          </p:nvSpPr>
          <p:spPr>
            <a:xfrm>
              <a:off x="1571888" y="389938"/>
              <a:ext cx="13006200" cy="34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586" name="Google Shape;586;ge1bd66c026_3_39"/>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23</a:t>
            </a:r>
            <a:endParaRPr b="0" i="0" sz="1400" u="none" cap="none" strike="noStrike">
              <a:solidFill>
                <a:srgbClr val="000000"/>
              </a:solidFill>
              <a:latin typeface="Arial"/>
              <a:ea typeface="Arial"/>
              <a:cs typeface="Arial"/>
              <a:sym typeface="Arial"/>
            </a:endParaRPr>
          </a:p>
        </p:txBody>
      </p:sp>
      <p:sp>
        <p:nvSpPr>
          <p:cNvPr id="587" name="Google Shape;587;ge1bd66c026_3_39"/>
          <p:cNvSpPr/>
          <p:nvPr/>
        </p:nvSpPr>
        <p:spPr>
          <a:xfrm>
            <a:off x="-45375" y="4346975"/>
            <a:ext cx="5715000" cy="1077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e1bd66c026_3_39"/>
          <p:cNvSpPr txBox="1"/>
          <p:nvPr/>
        </p:nvSpPr>
        <p:spPr>
          <a:xfrm>
            <a:off x="856131" y="4700818"/>
            <a:ext cx="48897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lang="en-US" sz="2400">
                <a:solidFill>
                  <a:schemeClr val="lt1"/>
                </a:solidFill>
                <a:latin typeface="Helvetica Neue"/>
                <a:ea typeface="Helvetica Neue"/>
                <a:cs typeface="Helvetica Neue"/>
                <a:sym typeface="Helvetica Neue"/>
              </a:rPr>
              <a:t>Link to dashboard in chat</a:t>
            </a:r>
            <a:endParaRPr b="0" i="0" sz="1400" u="none" cap="none" strike="noStrike">
              <a:solidFill>
                <a:srgbClr val="000000"/>
              </a:solidFill>
              <a:latin typeface="Arial"/>
              <a:ea typeface="Arial"/>
              <a:cs typeface="Arial"/>
              <a:sym typeface="Arial"/>
            </a:endParaRPr>
          </a:p>
        </p:txBody>
      </p:sp>
      <p:sp>
        <p:nvSpPr>
          <p:cNvPr id="589" name="Google Shape;589;ge1bd66c026_3_39"/>
          <p:cNvSpPr/>
          <p:nvPr/>
        </p:nvSpPr>
        <p:spPr>
          <a:xfrm>
            <a:off x="8187841" y="2455164"/>
            <a:ext cx="9001371" cy="2091140"/>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590" name="Google Shape;590;ge1bd66c026_3_39"/>
          <p:cNvSpPr/>
          <p:nvPr/>
        </p:nvSpPr>
        <p:spPr>
          <a:xfrm>
            <a:off x="6264973" y="2455164"/>
            <a:ext cx="1907242" cy="2091140"/>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591" name="Google Shape;591;ge1bd66c026_3_39"/>
          <p:cNvSpPr txBox="1"/>
          <p:nvPr/>
        </p:nvSpPr>
        <p:spPr>
          <a:xfrm>
            <a:off x="6572917" y="3109250"/>
            <a:ext cx="13071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592" name="Google Shape;592;ge1bd66c026_3_39"/>
          <p:cNvSpPr txBox="1"/>
          <p:nvPr/>
        </p:nvSpPr>
        <p:spPr>
          <a:xfrm>
            <a:off x="8679464" y="3024295"/>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Overview</a:t>
            </a:r>
            <a:endParaRPr b="0" i="0" sz="1400" u="none" cap="none" strike="noStrike">
              <a:solidFill>
                <a:srgbClr val="000000"/>
              </a:solidFill>
              <a:latin typeface="Arial"/>
              <a:ea typeface="Arial"/>
              <a:cs typeface="Arial"/>
              <a:sym typeface="Arial"/>
            </a:endParaRPr>
          </a:p>
        </p:txBody>
      </p:sp>
      <p:sp>
        <p:nvSpPr>
          <p:cNvPr id="593" name="Google Shape;593;ge1bd66c026_3_39"/>
          <p:cNvSpPr txBox="1"/>
          <p:nvPr/>
        </p:nvSpPr>
        <p:spPr>
          <a:xfrm>
            <a:off x="8674799" y="3538732"/>
            <a:ext cx="80871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Canada wide numbers and Province-level heatmap</a:t>
            </a:r>
            <a:endParaRPr b="0" i="0" sz="1400" u="none" cap="none" strike="noStrike">
              <a:solidFill>
                <a:srgbClr val="000000"/>
              </a:solidFill>
              <a:latin typeface="Arial"/>
              <a:ea typeface="Arial"/>
              <a:cs typeface="Arial"/>
              <a:sym typeface="Arial"/>
            </a:endParaRPr>
          </a:p>
        </p:txBody>
      </p:sp>
      <p:sp>
        <p:nvSpPr>
          <p:cNvPr id="594" name="Google Shape;594;ge1bd66c026_3_39"/>
          <p:cNvSpPr/>
          <p:nvPr/>
        </p:nvSpPr>
        <p:spPr>
          <a:xfrm>
            <a:off x="8158191" y="4805631"/>
            <a:ext cx="9001371" cy="2091140"/>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595" name="Google Shape;595;ge1bd66c026_3_39"/>
          <p:cNvSpPr/>
          <p:nvPr/>
        </p:nvSpPr>
        <p:spPr>
          <a:xfrm>
            <a:off x="6235323" y="4805631"/>
            <a:ext cx="1907242" cy="2091140"/>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596" name="Google Shape;596;ge1bd66c026_3_39"/>
          <p:cNvSpPr txBox="1"/>
          <p:nvPr/>
        </p:nvSpPr>
        <p:spPr>
          <a:xfrm>
            <a:off x="6543267" y="5459717"/>
            <a:ext cx="13071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597" name="Google Shape;597;ge1bd66c026_3_39"/>
          <p:cNvSpPr txBox="1"/>
          <p:nvPr/>
        </p:nvSpPr>
        <p:spPr>
          <a:xfrm>
            <a:off x="8649814" y="5374762"/>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Flexible Breakdown Tool</a:t>
            </a:r>
            <a:endParaRPr b="0" i="0" sz="1400" u="none" cap="none" strike="noStrike">
              <a:solidFill>
                <a:srgbClr val="000000"/>
              </a:solidFill>
              <a:latin typeface="Arial"/>
              <a:ea typeface="Arial"/>
              <a:cs typeface="Arial"/>
              <a:sym typeface="Arial"/>
            </a:endParaRPr>
          </a:p>
        </p:txBody>
      </p:sp>
      <p:sp>
        <p:nvSpPr>
          <p:cNvPr id="598" name="Google Shape;598;ge1bd66c026_3_39"/>
          <p:cNvSpPr txBox="1"/>
          <p:nvPr/>
        </p:nvSpPr>
        <p:spPr>
          <a:xfrm>
            <a:off x="8645149" y="5889199"/>
            <a:ext cx="80871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Split data across any dimension of interest to explore regions and industries of interest</a:t>
            </a:r>
            <a:endParaRPr b="0" i="0" sz="1400" u="none" cap="none" strike="noStrike">
              <a:solidFill>
                <a:srgbClr val="000000"/>
              </a:solidFill>
              <a:latin typeface="Arial"/>
              <a:ea typeface="Arial"/>
              <a:cs typeface="Arial"/>
              <a:sym typeface="Arial"/>
            </a:endParaRPr>
          </a:p>
        </p:txBody>
      </p:sp>
      <p:sp>
        <p:nvSpPr>
          <p:cNvPr id="599" name="Google Shape;599;ge1bd66c026_3_39"/>
          <p:cNvSpPr/>
          <p:nvPr/>
        </p:nvSpPr>
        <p:spPr>
          <a:xfrm>
            <a:off x="8171268" y="7150027"/>
            <a:ext cx="9001371" cy="2091140"/>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600" name="Google Shape;600;ge1bd66c026_3_39"/>
          <p:cNvSpPr/>
          <p:nvPr/>
        </p:nvSpPr>
        <p:spPr>
          <a:xfrm>
            <a:off x="6248400" y="7150027"/>
            <a:ext cx="1907242" cy="2091140"/>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601" name="Google Shape;601;ge1bd66c026_3_39"/>
          <p:cNvSpPr txBox="1"/>
          <p:nvPr/>
        </p:nvSpPr>
        <p:spPr>
          <a:xfrm>
            <a:off x="6556344" y="7804113"/>
            <a:ext cx="13071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602" name="Google Shape;602;ge1bd66c026_3_39"/>
          <p:cNvSpPr txBox="1"/>
          <p:nvPr/>
        </p:nvSpPr>
        <p:spPr>
          <a:xfrm>
            <a:off x="8662891" y="7719158"/>
            <a:ext cx="80871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Claim Period Breakdown Graphs</a:t>
            </a:r>
            <a:endParaRPr b="0" i="0" sz="1400" u="none" cap="none" strike="noStrike">
              <a:solidFill>
                <a:srgbClr val="000000"/>
              </a:solidFill>
              <a:latin typeface="Arial"/>
              <a:ea typeface="Arial"/>
              <a:cs typeface="Arial"/>
              <a:sym typeface="Arial"/>
            </a:endParaRPr>
          </a:p>
        </p:txBody>
      </p:sp>
      <p:sp>
        <p:nvSpPr>
          <p:cNvPr id="603" name="Google Shape;603;ge1bd66c026_3_39"/>
          <p:cNvSpPr txBox="1"/>
          <p:nvPr/>
        </p:nvSpPr>
        <p:spPr>
          <a:xfrm>
            <a:off x="8658226" y="8233595"/>
            <a:ext cx="80871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Compare subsidies given to regions or industries in each claim period</a:t>
            </a:r>
            <a:endParaRPr b="0" i="0" sz="1400" u="none" cap="none" strike="noStrike">
              <a:solidFill>
                <a:srgbClr val="000000"/>
              </a:solidFill>
              <a:latin typeface="Arial"/>
              <a:ea typeface="Arial"/>
              <a:cs typeface="Arial"/>
              <a:sym typeface="Arial"/>
            </a:endParaRPr>
          </a:p>
        </p:txBody>
      </p:sp>
      <p:grpSp>
        <p:nvGrpSpPr>
          <p:cNvPr id="604" name="Google Shape;604;ge1bd66c026_3_39"/>
          <p:cNvGrpSpPr/>
          <p:nvPr/>
        </p:nvGrpSpPr>
        <p:grpSpPr>
          <a:xfrm>
            <a:off x="1028700" y="1028700"/>
            <a:ext cx="6984612" cy="1200454"/>
            <a:chOff x="0" y="0"/>
            <a:chExt cx="9312816" cy="1600606"/>
          </a:xfrm>
        </p:grpSpPr>
        <p:sp>
          <p:nvSpPr>
            <p:cNvPr id="605" name="Google Shape;605;ge1bd66c026_3_39"/>
            <p:cNvSpPr/>
            <p:nvPr/>
          </p:nvSpPr>
          <p:spPr>
            <a:xfrm>
              <a:off x="0" y="0"/>
              <a:ext cx="9312816" cy="1600606"/>
            </a:xfrm>
            <a:custGeom>
              <a:rect b="b" l="l" r="r" t="t"/>
              <a:pathLst>
                <a:path extrusionOk="0" h="7904227" w="24834176">
                  <a:moveTo>
                    <a:pt x="0" y="0"/>
                  </a:moveTo>
                  <a:lnTo>
                    <a:pt x="0" y="7904227"/>
                  </a:lnTo>
                  <a:lnTo>
                    <a:pt x="24834176" y="7904227"/>
                  </a:lnTo>
                  <a:lnTo>
                    <a:pt x="24834176" y="0"/>
                  </a:lnTo>
                  <a:lnTo>
                    <a:pt x="0" y="0"/>
                  </a:lnTo>
                  <a:close/>
                  <a:moveTo>
                    <a:pt x="24773215" y="7843267"/>
                  </a:moveTo>
                  <a:lnTo>
                    <a:pt x="59690" y="7843267"/>
                  </a:lnTo>
                  <a:lnTo>
                    <a:pt x="59690" y="59690"/>
                  </a:lnTo>
                  <a:lnTo>
                    <a:pt x="24773215" y="59690"/>
                  </a:lnTo>
                  <a:lnTo>
                    <a:pt x="24773215" y="7843267"/>
                  </a:lnTo>
                  <a:close/>
                </a:path>
              </a:pathLst>
            </a:custGeom>
            <a:solidFill>
              <a:srgbClr val="F43300"/>
            </a:solidFill>
            <a:ln cap="flat" cmpd="sng" w="9525">
              <a:solidFill>
                <a:srgbClr val="FF0000"/>
              </a:solidFill>
              <a:prstDash val="solid"/>
              <a:round/>
              <a:headEnd len="sm" w="sm" type="none"/>
              <a:tailEnd len="sm" w="sm" type="none"/>
            </a:ln>
          </p:spPr>
        </p:sp>
        <p:sp>
          <p:nvSpPr>
            <p:cNvPr id="606" name="Google Shape;606;ge1bd66c026_3_39"/>
            <p:cNvSpPr txBox="1"/>
            <p:nvPr/>
          </p:nvSpPr>
          <p:spPr>
            <a:xfrm>
              <a:off x="532675" y="308155"/>
              <a:ext cx="83277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lang="en-US" sz="4400">
                  <a:solidFill>
                    <a:srgbClr val="0F0E0C"/>
                  </a:solidFill>
                  <a:latin typeface="Helvetica Neue"/>
                  <a:ea typeface="Helvetica Neue"/>
                  <a:cs typeface="Helvetica Neue"/>
                  <a:sym typeface="Helvetica Neue"/>
                </a:rPr>
                <a:t>Other Pages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descr="A picture containing text, electronics&#10;&#10;Description automatically generated" id="612" name="Google Shape;612;p21"/>
          <p:cNvPicPr preferRelativeResize="0"/>
          <p:nvPr/>
        </p:nvPicPr>
        <p:blipFill rotWithShape="1">
          <a:blip r:embed="rId3">
            <a:alphaModFix amt="21000"/>
          </a:blip>
          <a:srcRect b="0" l="0" r="0" t="0"/>
          <a:stretch/>
        </p:blipFill>
        <p:spPr>
          <a:xfrm>
            <a:off x="0" y="0"/>
            <a:ext cx="18288000" cy="10287000"/>
          </a:xfrm>
          <a:prstGeom prst="rect">
            <a:avLst/>
          </a:prstGeom>
          <a:noFill/>
          <a:ln>
            <a:noFill/>
          </a:ln>
        </p:spPr>
      </p:pic>
      <p:pic>
        <p:nvPicPr>
          <p:cNvPr descr="Text&#10;&#10;Description automatically generated" id="613" name="Google Shape;613;p21"/>
          <p:cNvPicPr preferRelativeResize="0"/>
          <p:nvPr/>
        </p:nvPicPr>
        <p:blipFill rotWithShape="1">
          <a:blip r:embed="rId4">
            <a:alphaModFix/>
          </a:blip>
          <a:srcRect b="0" l="0" r="0" t="0"/>
          <a:stretch/>
        </p:blipFill>
        <p:spPr>
          <a:xfrm>
            <a:off x="13457331" y="294329"/>
            <a:ext cx="3691013" cy="1308207"/>
          </a:xfrm>
          <a:prstGeom prst="rect">
            <a:avLst/>
          </a:prstGeom>
          <a:noFill/>
          <a:ln>
            <a:noFill/>
          </a:ln>
        </p:spPr>
      </p:pic>
      <p:pic>
        <p:nvPicPr>
          <p:cNvPr id="614" name="Google Shape;614;p21"/>
          <p:cNvPicPr preferRelativeResize="0"/>
          <p:nvPr/>
        </p:nvPicPr>
        <p:blipFill rotWithShape="1">
          <a:blip r:embed="rId5">
            <a:alphaModFix/>
          </a:blip>
          <a:srcRect b="0" l="0" r="0" t="0"/>
          <a:stretch/>
        </p:blipFill>
        <p:spPr>
          <a:xfrm>
            <a:off x="1028700" y="633840"/>
            <a:ext cx="3355659" cy="629186"/>
          </a:xfrm>
          <a:prstGeom prst="rect">
            <a:avLst/>
          </a:prstGeom>
          <a:noFill/>
          <a:ln>
            <a:noFill/>
          </a:ln>
        </p:spPr>
      </p:pic>
      <p:sp>
        <p:nvSpPr>
          <p:cNvPr id="615" name="Google Shape;615;p21"/>
          <p:cNvSpPr/>
          <p:nvPr/>
        </p:nvSpPr>
        <p:spPr>
          <a:xfrm>
            <a:off x="-76200" y="2857500"/>
            <a:ext cx="3733800" cy="118213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1"/>
          <p:cNvSpPr txBox="1"/>
          <p:nvPr/>
        </p:nvSpPr>
        <p:spPr>
          <a:xfrm>
            <a:off x="1363098" y="3010077"/>
            <a:ext cx="14758800" cy="3538500"/>
          </a:xfrm>
          <a:prstGeom prst="rect">
            <a:avLst/>
          </a:prstGeom>
          <a:noFill/>
          <a:ln>
            <a:noFill/>
          </a:ln>
        </p:spPr>
        <p:txBody>
          <a:bodyPr anchorCtr="0" anchor="t" bIns="0" lIns="0" spcFirstLastPara="1" rIns="0" wrap="square" tIns="0">
            <a:spAutoFit/>
          </a:bodyPr>
          <a:lstStyle/>
          <a:p>
            <a:pPr indent="0" lvl="0" marL="0" marR="0" rtl="0" algn="l">
              <a:lnSpc>
                <a:spcPct val="212833"/>
              </a:lnSpc>
              <a:spcBef>
                <a:spcPts val="0"/>
              </a:spcBef>
              <a:spcAft>
                <a:spcPts val="0"/>
              </a:spcAft>
              <a:buClr>
                <a:srgbClr val="000000"/>
              </a:buClr>
              <a:buSzPts val="5400"/>
              <a:buFont typeface="Arial"/>
              <a:buNone/>
            </a:pPr>
            <a:r>
              <a:rPr b="0" i="0" lang="en-US" sz="5400" u="none" cap="none" strike="noStrike">
                <a:solidFill>
                  <a:schemeClr val="lt1"/>
                </a:solidFill>
                <a:latin typeface="Helvetica Neue"/>
                <a:ea typeface="Helvetica Neue"/>
                <a:cs typeface="Helvetica Neue"/>
                <a:sym typeface="Helvetica Neue"/>
              </a:rPr>
              <a:t>Part 3:</a:t>
            </a:r>
            <a:endParaRPr b="0" i="0" sz="1400" u="none" cap="none" strike="noStrike">
              <a:solidFill>
                <a:srgbClr val="000000"/>
              </a:solidFill>
              <a:latin typeface="Arial"/>
              <a:ea typeface="Arial"/>
              <a:cs typeface="Arial"/>
              <a:sym typeface="Arial"/>
            </a:endParaRPr>
          </a:p>
          <a:p>
            <a:pPr indent="0" lvl="0" marL="0" marR="0" rtl="0" algn="l">
              <a:lnSpc>
                <a:spcPct val="130011"/>
              </a:lnSpc>
              <a:spcBef>
                <a:spcPts val="0"/>
              </a:spcBef>
              <a:spcAft>
                <a:spcPts val="0"/>
              </a:spcAft>
              <a:buClr>
                <a:srgbClr val="000000"/>
              </a:buClr>
              <a:buSzPts val="8840"/>
              <a:buFont typeface="Arial"/>
              <a:buNone/>
            </a:pPr>
            <a:r>
              <a:rPr b="0" i="0" lang="en-US" sz="8840" u="none" cap="none" strike="noStrike">
                <a:solidFill>
                  <a:srgbClr val="FF0000"/>
                </a:solidFill>
                <a:latin typeface="Helvetica Neue"/>
                <a:ea typeface="Helvetica Neue"/>
                <a:cs typeface="Helvetica Neue"/>
                <a:sym typeface="Helvetica Neue"/>
              </a:rPr>
              <a:t>CEWS Analysis with APIs</a:t>
            </a:r>
            <a:endParaRPr b="0" i="0" sz="1400" u="none" cap="none" strike="noStrike">
              <a:solidFill>
                <a:srgbClr val="FF0000"/>
              </a:solidFill>
              <a:latin typeface="Arial"/>
              <a:ea typeface="Arial"/>
              <a:cs typeface="Arial"/>
              <a:sym typeface="Arial"/>
            </a:endParaRPr>
          </a:p>
        </p:txBody>
      </p:sp>
      <p:grpSp>
        <p:nvGrpSpPr>
          <p:cNvPr id="617" name="Google Shape;617;p21"/>
          <p:cNvGrpSpPr/>
          <p:nvPr/>
        </p:nvGrpSpPr>
        <p:grpSpPr>
          <a:xfrm>
            <a:off x="0" y="9457618"/>
            <a:ext cx="18288001" cy="838907"/>
            <a:chOff x="0" y="0"/>
            <a:chExt cx="24384001" cy="1118542"/>
          </a:xfrm>
        </p:grpSpPr>
        <p:sp>
          <p:nvSpPr>
            <p:cNvPr id="618" name="Google Shape;618;p21"/>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1"/>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1"/>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1"/>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622" name="Google Shape;622;p21"/>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22"/>
          <p:cNvGrpSpPr/>
          <p:nvPr/>
        </p:nvGrpSpPr>
        <p:grpSpPr>
          <a:xfrm>
            <a:off x="1028700" y="1028700"/>
            <a:ext cx="6972300" cy="1195348"/>
            <a:chOff x="0" y="0"/>
            <a:chExt cx="9296401" cy="1593798"/>
          </a:xfrm>
        </p:grpSpPr>
        <p:sp>
          <p:nvSpPr>
            <p:cNvPr id="629" name="Google Shape;629;p22"/>
            <p:cNvSpPr/>
            <p:nvPr/>
          </p:nvSpPr>
          <p:spPr>
            <a:xfrm>
              <a:off x="0" y="0"/>
              <a:ext cx="9296401" cy="1593798"/>
            </a:xfrm>
            <a:custGeom>
              <a:rect b="b" l="l" r="r" t="t"/>
              <a:pathLst>
                <a:path extrusionOk="0" h="7904227" w="24834176">
                  <a:moveTo>
                    <a:pt x="0" y="0"/>
                  </a:moveTo>
                  <a:lnTo>
                    <a:pt x="0" y="7904227"/>
                  </a:lnTo>
                  <a:lnTo>
                    <a:pt x="24834176" y="7904227"/>
                  </a:lnTo>
                  <a:lnTo>
                    <a:pt x="24834176" y="0"/>
                  </a:lnTo>
                  <a:lnTo>
                    <a:pt x="0" y="0"/>
                  </a:lnTo>
                  <a:close/>
                  <a:moveTo>
                    <a:pt x="24773215" y="7843267"/>
                  </a:moveTo>
                  <a:lnTo>
                    <a:pt x="59690" y="7843267"/>
                  </a:lnTo>
                  <a:lnTo>
                    <a:pt x="59690" y="59690"/>
                  </a:lnTo>
                  <a:lnTo>
                    <a:pt x="24773215" y="59690"/>
                  </a:lnTo>
                  <a:lnTo>
                    <a:pt x="24773215" y="7843267"/>
                  </a:lnTo>
                  <a:close/>
                </a:path>
              </a:pathLst>
            </a:custGeom>
            <a:solidFill>
              <a:srgbClr val="F43300"/>
            </a:solidFill>
            <a:ln cap="flat" cmpd="sng" w="9525">
              <a:solidFill>
                <a:srgbClr val="FF0000"/>
              </a:solidFill>
              <a:prstDash val="solid"/>
              <a:round/>
              <a:headEnd len="sm" w="sm" type="none"/>
              <a:tailEnd len="sm" w="sm" type="none"/>
            </a:ln>
          </p:spPr>
        </p:sp>
        <p:sp>
          <p:nvSpPr>
            <p:cNvPr id="630" name="Google Shape;630;p22"/>
            <p:cNvSpPr txBox="1"/>
            <p:nvPr/>
          </p:nvSpPr>
          <p:spPr>
            <a:xfrm>
              <a:off x="532675" y="308155"/>
              <a:ext cx="8327738" cy="90392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Motivation and Purpose</a:t>
              </a:r>
              <a:endParaRPr b="0" i="0" sz="1400" u="none" cap="none" strike="noStrike">
                <a:solidFill>
                  <a:srgbClr val="000000"/>
                </a:solidFill>
                <a:latin typeface="Arial"/>
                <a:ea typeface="Arial"/>
                <a:cs typeface="Arial"/>
                <a:sym typeface="Arial"/>
              </a:endParaRPr>
            </a:p>
          </p:txBody>
        </p:sp>
      </p:grpSp>
      <p:sp>
        <p:nvSpPr>
          <p:cNvPr id="631" name="Google Shape;631;p22"/>
          <p:cNvSpPr/>
          <p:nvPr/>
        </p:nvSpPr>
        <p:spPr>
          <a:xfrm>
            <a:off x="-152400" y="3162300"/>
            <a:ext cx="5715000" cy="3211817"/>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2"/>
          <p:cNvSpPr txBox="1"/>
          <p:nvPr/>
        </p:nvSpPr>
        <p:spPr>
          <a:xfrm>
            <a:off x="260256" y="3270493"/>
            <a:ext cx="4889700" cy="2574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Employ data that is not available from traditional survey and administrative sources to measure economic activity and study social behavior at high-frequency and in real time</a:t>
            </a:r>
            <a:endParaRPr b="0" i="0" sz="1400" u="none" cap="none" strike="noStrike">
              <a:solidFill>
                <a:srgbClr val="000000"/>
              </a:solidFill>
              <a:latin typeface="Arial"/>
              <a:ea typeface="Arial"/>
              <a:cs typeface="Arial"/>
              <a:sym typeface="Arial"/>
            </a:endParaRPr>
          </a:p>
        </p:txBody>
      </p:sp>
      <p:grpSp>
        <p:nvGrpSpPr>
          <p:cNvPr id="633" name="Google Shape;633;p22"/>
          <p:cNvGrpSpPr/>
          <p:nvPr/>
        </p:nvGrpSpPr>
        <p:grpSpPr>
          <a:xfrm>
            <a:off x="0" y="9457618"/>
            <a:ext cx="18288001" cy="838907"/>
            <a:chOff x="0" y="0"/>
            <a:chExt cx="24384001" cy="1118542"/>
          </a:xfrm>
        </p:grpSpPr>
        <p:sp>
          <p:nvSpPr>
            <p:cNvPr id="634" name="Google Shape;634;p22"/>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2"/>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2"/>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2"/>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638" name="Google Shape;638;p22"/>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25</a:t>
            </a:r>
            <a:endParaRPr b="0" i="0" sz="1400" u="none" cap="none" strike="noStrike">
              <a:solidFill>
                <a:srgbClr val="000000"/>
              </a:solidFill>
              <a:latin typeface="Arial"/>
              <a:ea typeface="Arial"/>
              <a:cs typeface="Arial"/>
              <a:sym typeface="Arial"/>
            </a:endParaRPr>
          </a:p>
        </p:txBody>
      </p:sp>
      <p:sp>
        <p:nvSpPr>
          <p:cNvPr id="639" name="Google Shape;639;p22"/>
          <p:cNvSpPr/>
          <p:nvPr/>
        </p:nvSpPr>
        <p:spPr>
          <a:xfrm>
            <a:off x="8187841" y="2455164"/>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640" name="Google Shape;640;p22"/>
          <p:cNvSpPr/>
          <p:nvPr/>
        </p:nvSpPr>
        <p:spPr>
          <a:xfrm>
            <a:off x="6264973" y="2455164"/>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641" name="Google Shape;641;p22"/>
          <p:cNvSpPr txBox="1"/>
          <p:nvPr/>
        </p:nvSpPr>
        <p:spPr>
          <a:xfrm>
            <a:off x="6572917" y="3109250"/>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642" name="Google Shape;642;p22"/>
          <p:cNvSpPr txBox="1"/>
          <p:nvPr/>
        </p:nvSpPr>
        <p:spPr>
          <a:xfrm>
            <a:off x="8679464" y="3024295"/>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Report</a:t>
            </a:r>
            <a:endParaRPr b="0" i="0" sz="1400" u="none" cap="none" strike="noStrike">
              <a:solidFill>
                <a:srgbClr val="000000"/>
              </a:solidFill>
              <a:latin typeface="Arial"/>
              <a:ea typeface="Arial"/>
              <a:cs typeface="Arial"/>
              <a:sym typeface="Arial"/>
            </a:endParaRPr>
          </a:p>
        </p:txBody>
      </p:sp>
      <p:sp>
        <p:nvSpPr>
          <p:cNvPr id="643" name="Google Shape;643;p22"/>
          <p:cNvSpPr txBox="1"/>
          <p:nvPr/>
        </p:nvSpPr>
        <p:spPr>
          <a:xfrm>
            <a:off x="8674799" y="3538732"/>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Insights into the effects of the program on rural Canada</a:t>
            </a:r>
            <a:endParaRPr b="0" i="0" sz="1400" u="none" cap="none" strike="noStrike">
              <a:solidFill>
                <a:srgbClr val="000000"/>
              </a:solidFill>
              <a:latin typeface="Arial"/>
              <a:ea typeface="Arial"/>
              <a:cs typeface="Arial"/>
              <a:sym typeface="Arial"/>
            </a:endParaRPr>
          </a:p>
        </p:txBody>
      </p:sp>
      <p:sp>
        <p:nvSpPr>
          <p:cNvPr id="644" name="Google Shape;644;p22"/>
          <p:cNvSpPr/>
          <p:nvPr/>
        </p:nvSpPr>
        <p:spPr>
          <a:xfrm>
            <a:off x="8158191" y="4805631"/>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645" name="Google Shape;645;p22"/>
          <p:cNvSpPr/>
          <p:nvPr/>
        </p:nvSpPr>
        <p:spPr>
          <a:xfrm>
            <a:off x="6235323" y="4805631"/>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646" name="Google Shape;646;p22"/>
          <p:cNvSpPr txBox="1"/>
          <p:nvPr/>
        </p:nvSpPr>
        <p:spPr>
          <a:xfrm>
            <a:off x="6543267" y="5459717"/>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647" name="Google Shape;647;p22"/>
          <p:cNvSpPr txBox="1"/>
          <p:nvPr/>
        </p:nvSpPr>
        <p:spPr>
          <a:xfrm>
            <a:off x="8649814" y="5374762"/>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Dashboard</a:t>
            </a:r>
            <a:endParaRPr b="0" i="0" sz="1400" u="none" cap="none" strike="noStrike">
              <a:solidFill>
                <a:srgbClr val="000000"/>
              </a:solidFill>
              <a:latin typeface="Arial"/>
              <a:ea typeface="Arial"/>
              <a:cs typeface="Arial"/>
              <a:sym typeface="Arial"/>
            </a:endParaRPr>
          </a:p>
        </p:txBody>
      </p:sp>
      <p:sp>
        <p:nvSpPr>
          <p:cNvPr id="648" name="Google Shape;648;p22"/>
          <p:cNvSpPr txBox="1"/>
          <p:nvPr/>
        </p:nvSpPr>
        <p:spPr>
          <a:xfrm>
            <a:off x="8645149" y="5889199"/>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Tool for database exploration</a:t>
            </a:r>
            <a:endParaRPr b="0" i="0" sz="1400" u="none" cap="none" strike="noStrike">
              <a:solidFill>
                <a:srgbClr val="000000"/>
              </a:solidFill>
              <a:latin typeface="Arial"/>
              <a:ea typeface="Arial"/>
              <a:cs typeface="Arial"/>
              <a:sym typeface="Arial"/>
            </a:endParaRPr>
          </a:p>
        </p:txBody>
      </p:sp>
      <p:sp>
        <p:nvSpPr>
          <p:cNvPr id="649" name="Google Shape;649;p22"/>
          <p:cNvSpPr/>
          <p:nvPr/>
        </p:nvSpPr>
        <p:spPr>
          <a:xfrm>
            <a:off x="8171268" y="7150027"/>
            <a:ext cx="9075122" cy="2108273"/>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650" name="Google Shape;650;p22"/>
          <p:cNvSpPr/>
          <p:nvPr/>
        </p:nvSpPr>
        <p:spPr>
          <a:xfrm>
            <a:off x="6248400" y="7150027"/>
            <a:ext cx="1922869" cy="2108273"/>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651" name="Google Shape;651;p22"/>
          <p:cNvSpPr txBox="1"/>
          <p:nvPr/>
        </p:nvSpPr>
        <p:spPr>
          <a:xfrm>
            <a:off x="6556344" y="7804113"/>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652" name="Google Shape;652;p22"/>
          <p:cNvSpPr txBox="1"/>
          <p:nvPr/>
        </p:nvSpPr>
        <p:spPr>
          <a:xfrm>
            <a:off x="8662891" y="7719158"/>
            <a:ext cx="8087210" cy="599972"/>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CEWS Analysis with APIs</a:t>
            </a:r>
            <a:endParaRPr b="0" i="0" sz="1400" u="none" cap="none" strike="noStrike">
              <a:solidFill>
                <a:srgbClr val="000000"/>
              </a:solidFill>
              <a:latin typeface="Arial"/>
              <a:ea typeface="Arial"/>
              <a:cs typeface="Arial"/>
              <a:sym typeface="Arial"/>
            </a:endParaRPr>
          </a:p>
        </p:txBody>
      </p:sp>
      <p:sp>
        <p:nvSpPr>
          <p:cNvPr id="653" name="Google Shape;653;p22"/>
          <p:cNvSpPr txBox="1"/>
          <p:nvPr/>
        </p:nvSpPr>
        <p:spPr>
          <a:xfrm>
            <a:off x="8658226" y="8233595"/>
            <a:ext cx="8087210" cy="337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Focus on natural language processing (NLP)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23"/>
          <p:cNvGrpSpPr/>
          <p:nvPr/>
        </p:nvGrpSpPr>
        <p:grpSpPr>
          <a:xfrm>
            <a:off x="1028700" y="1028700"/>
            <a:ext cx="4398254" cy="1217621"/>
            <a:chOff x="0" y="0"/>
            <a:chExt cx="5864338" cy="1623494"/>
          </a:xfrm>
        </p:grpSpPr>
        <p:sp>
          <p:nvSpPr>
            <p:cNvPr id="660" name="Google Shape;660;p23"/>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661" name="Google Shape;661;p23"/>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Tools</a:t>
              </a:r>
              <a:endParaRPr b="0" i="0" sz="1400" u="none" cap="none" strike="noStrike">
                <a:solidFill>
                  <a:srgbClr val="000000"/>
                </a:solidFill>
                <a:latin typeface="Arial"/>
                <a:ea typeface="Arial"/>
                <a:cs typeface="Arial"/>
                <a:sym typeface="Arial"/>
              </a:endParaRPr>
            </a:p>
          </p:txBody>
        </p:sp>
      </p:grpSp>
      <p:sp>
        <p:nvSpPr>
          <p:cNvPr id="662" name="Google Shape;662;p23"/>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3"/>
          <p:cNvSpPr/>
          <p:nvPr/>
        </p:nvSpPr>
        <p:spPr>
          <a:xfrm rot="-5400000">
            <a:off x="11314828" y="-1773503"/>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3"/>
          <p:cNvSpPr/>
          <p:nvPr/>
        </p:nvSpPr>
        <p:spPr>
          <a:xfrm rot="-5400000">
            <a:off x="11298615" y="-65030"/>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5" name="Google Shape;665;p23"/>
          <p:cNvGrpSpPr/>
          <p:nvPr/>
        </p:nvGrpSpPr>
        <p:grpSpPr>
          <a:xfrm>
            <a:off x="7450868" y="4106335"/>
            <a:ext cx="8332945" cy="548269"/>
            <a:chOff x="0" y="-32660"/>
            <a:chExt cx="11110594" cy="731026"/>
          </a:xfrm>
        </p:grpSpPr>
        <p:sp>
          <p:nvSpPr>
            <p:cNvPr id="666" name="Google Shape;666;p23"/>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Data Visualization</a:t>
              </a:r>
              <a:endParaRPr b="0" i="0" sz="1400" u="none" cap="none" strike="noStrike">
                <a:solidFill>
                  <a:srgbClr val="000000"/>
                </a:solidFill>
                <a:latin typeface="Arial"/>
                <a:ea typeface="Arial"/>
                <a:cs typeface="Arial"/>
                <a:sym typeface="Arial"/>
              </a:endParaRPr>
            </a:p>
          </p:txBody>
        </p:sp>
        <p:pic>
          <p:nvPicPr>
            <p:cNvPr id="667" name="Google Shape;667;p23"/>
            <p:cNvPicPr preferRelativeResize="0"/>
            <p:nvPr/>
          </p:nvPicPr>
          <p:blipFill rotWithShape="1">
            <a:blip r:embed="rId3">
              <a:alphaModFix/>
            </a:blip>
            <a:srcRect b="0" l="0" r="0" t="0"/>
            <a:stretch/>
          </p:blipFill>
          <p:spPr>
            <a:xfrm>
              <a:off x="0" y="0"/>
              <a:ext cx="698366" cy="698366"/>
            </a:xfrm>
            <a:prstGeom prst="rect">
              <a:avLst/>
            </a:prstGeom>
            <a:noFill/>
            <a:ln>
              <a:noFill/>
            </a:ln>
          </p:spPr>
        </p:pic>
      </p:grpSp>
      <p:grpSp>
        <p:nvGrpSpPr>
          <p:cNvPr id="668" name="Google Shape;668;p23"/>
          <p:cNvGrpSpPr/>
          <p:nvPr/>
        </p:nvGrpSpPr>
        <p:grpSpPr>
          <a:xfrm>
            <a:off x="7467081" y="592190"/>
            <a:ext cx="8332945" cy="2333799"/>
            <a:chOff x="0" y="-32660"/>
            <a:chExt cx="11110594" cy="3111735"/>
          </a:xfrm>
        </p:grpSpPr>
        <p:sp>
          <p:nvSpPr>
            <p:cNvPr id="669" name="Google Shape;669;p23"/>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Programming Language</a:t>
              </a:r>
              <a:endParaRPr b="0" i="0" sz="1400" u="none" cap="none" strike="noStrike">
                <a:solidFill>
                  <a:srgbClr val="000000"/>
                </a:solidFill>
                <a:latin typeface="Arial"/>
                <a:ea typeface="Arial"/>
                <a:cs typeface="Arial"/>
                <a:sym typeface="Arial"/>
              </a:endParaRPr>
            </a:p>
          </p:txBody>
        </p:sp>
        <p:pic>
          <p:nvPicPr>
            <p:cNvPr id="670" name="Google Shape;670;p23"/>
            <p:cNvPicPr preferRelativeResize="0"/>
            <p:nvPr/>
          </p:nvPicPr>
          <p:blipFill rotWithShape="1">
            <a:blip r:embed="rId4">
              <a:alphaModFix/>
            </a:blip>
            <a:srcRect b="0" l="0" r="0" t="0"/>
            <a:stretch/>
          </p:blipFill>
          <p:spPr>
            <a:xfrm>
              <a:off x="0" y="2380709"/>
              <a:ext cx="698365" cy="698366"/>
            </a:xfrm>
            <a:prstGeom prst="rect">
              <a:avLst/>
            </a:prstGeom>
            <a:noFill/>
            <a:ln>
              <a:noFill/>
            </a:ln>
          </p:spPr>
        </p:pic>
      </p:grpSp>
      <p:sp>
        <p:nvSpPr>
          <p:cNvPr id="671" name="Google Shape;671;p23"/>
          <p:cNvSpPr txBox="1"/>
          <p:nvPr/>
        </p:nvSpPr>
        <p:spPr>
          <a:xfrm>
            <a:off x="7450868" y="4924805"/>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Altair and Matplotlib</a:t>
            </a:r>
            <a:endParaRPr b="0" i="0" sz="1400" u="none" cap="none" strike="noStrike">
              <a:solidFill>
                <a:srgbClr val="000000"/>
              </a:solidFill>
              <a:latin typeface="Arial"/>
              <a:ea typeface="Arial"/>
              <a:cs typeface="Arial"/>
              <a:sym typeface="Arial"/>
            </a:endParaRPr>
          </a:p>
        </p:txBody>
      </p:sp>
      <p:sp>
        <p:nvSpPr>
          <p:cNvPr id="672" name="Google Shape;672;p23"/>
          <p:cNvSpPr txBox="1"/>
          <p:nvPr/>
        </p:nvSpPr>
        <p:spPr>
          <a:xfrm>
            <a:off x="7467081" y="1420186"/>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Python</a:t>
            </a:r>
            <a:endParaRPr b="0" i="0" sz="1900" u="none" cap="none" strike="noStrike">
              <a:solidFill>
                <a:srgbClr val="0F0E0C"/>
              </a:solidFill>
              <a:latin typeface="Helvetica Neue"/>
              <a:ea typeface="Helvetica Neue"/>
              <a:cs typeface="Helvetica Neue"/>
              <a:sym typeface="Helvetica Neue"/>
            </a:endParaRPr>
          </a:p>
        </p:txBody>
      </p:sp>
      <p:sp>
        <p:nvSpPr>
          <p:cNvPr id="673" name="Google Shape;673;p23"/>
          <p:cNvSpPr txBox="1"/>
          <p:nvPr/>
        </p:nvSpPr>
        <p:spPr>
          <a:xfrm>
            <a:off x="7467081" y="3188768"/>
            <a:ext cx="8917490" cy="3130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Pandas and RE</a:t>
            </a:r>
            <a:endParaRPr b="0" i="0" sz="1400" u="none" cap="none" strike="noStrike">
              <a:solidFill>
                <a:srgbClr val="000000"/>
              </a:solidFill>
              <a:latin typeface="Arial"/>
              <a:ea typeface="Arial"/>
              <a:cs typeface="Arial"/>
              <a:sym typeface="Arial"/>
            </a:endParaRPr>
          </a:p>
        </p:txBody>
      </p:sp>
      <p:grpSp>
        <p:nvGrpSpPr>
          <p:cNvPr id="674" name="Google Shape;674;p23"/>
          <p:cNvGrpSpPr/>
          <p:nvPr/>
        </p:nvGrpSpPr>
        <p:grpSpPr>
          <a:xfrm>
            <a:off x="7486536" y="648719"/>
            <a:ext cx="8313490" cy="2256790"/>
            <a:chOff x="25940" y="-2346378"/>
            <a:chExt cx="11084654" cy="3009048"/>
          </a:xfrm>
        </p:grpSpPr>
        <p:sp>
          <p:nvSpPr>
            <p:cNvPr id="675" name="Google Shape;675;p23"/>
            <p:cNvSpPr txBox="1"/>
            <p:nvPr/>
          </p:nvSpPr>
          <p:spPr>
            <a:xfrm>
              <a:off x="1009733" y="-50943"/>
              <a:ext cx="10100861" cy="71361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Data Structures and Wrangling</a:t>
              </a:r>
              <a:endParaRPr b="0" i="0" sz="1400" u="none" cap="none" strike="noStrike">
                <a:solidFill>
                  <a:srgbClr val="000000"/>
                </a:solidFill>
                <a:latin typeface="Arial"/>
                <a:ea typeface="Arial"/>
                <a:cs typeface="Arial"/>
                <a:sym typeface="Arial"/>
              </a:endParaRPr>
            </a:p>
          </p:txBody>
        </p:sp>
        <p:pic>
          <p:nvPicPr>
            <p:cNvPr id="676" name="Google Shape;676;p23"/>
            <p:cNvPicPr preferRelativeResize="0"/>
            <p:nvPr/>
          </p:nvPicPr>
          <p:blipFill rotWithShape="1">
            <a:blip r:embed="rId5">
              <a:alphaModFix/>
            </a:blip>
            <a:srcRect b="0" l="0" r="0" t="0"/>
            <a:stretch/>
          </p:blipFill>
          <p:spPr>
            <a:xfrm>
              <a:off x="25940" y="-2346378"/>
              <a:ext cx="697847" cy="680083"/>
            </a:xfrm>
            <a:prstGeom prst="rect">
              <a:avLst/>
            </a:prstGeom>
            <a:noFill/>
            <a:ln>
              <a:noFill/>
            </a:ln>
          </p:spPr>
        </p:pic>
      </p:grpSp>
      <p:sp>
        <p:nvSpPr>
          <p:cNvPr id="677" name="Google Shape;677;p23"/>
          <p:cNvSpPr/>
          <p:nvPr/>
        </p:nvSpPr>
        <p:spPr>
          <a:xfrm rot="-5400000">
            <a:off x="11314828" y="1671007"/>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8" name="Google Shape;678;p23"/>
          <p:cNvGrpSpPr/>
          <p:nvPr/>
        </p:nvGrpSpPr>
        <p:grpSpPr>
          <a:xfrm>
            <a:off x="0" y="9457618"/>
            <a:ext cx="18288001" cy="838907"/>
            <a:chOff x="0" y="0"/>
            <a:chExt cx="24384001" cy="1118542"/>
          </a:xfrm>
        </p:grpSpPr>
        <p:sp>
          <p:nvSpPr>
            <p:cNvPr id="679" name="Google Shape;679;p23"/>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3"/>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3"/>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3"/>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683" name="Google Shape;683;p23"/>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26</a:t>
            </a:r>
            <a:endParaRPr b="0" i="0" sz="1400" u="none" cap="none" strike="noStrike">
              <a:solidFill>
                <a:srgbClr val="000000"/>
              </a:solidFill>
              <a:latin typeface="Arial"/>
              <a:ea typeface="Arial"/>
              <a:cs typeface="Arial"/>
              <a:sym typeface="Arial"/>
            </a:endParaRPr>
          </a:p>
        </p:txBody>
      </p:sp>
      <p:sp>
        <p:nvSpPr>
          <p:cNvPr id="684" name="Google Shape;684;p23"/>
          <p:cNvSpPr/>
          <p:nvPr/>
        </p:nvSpPr>
        <p:spPr>
          <a:xfrm rot="-5400000">
            <a:off x="11314829" y="3598696"/>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3"/>
          <p:cNvSpPr/>
          <p:nvPr/>
        </p:nvSpPr>
        <p:spPr>
          <a:xfrm rot="-5400000">
            <a:off x="11298616" y="5307169"/>
            <a:ext cx="9525" cy="7705018"/>
          </a:xfrm>
          <a:prstGeom prst="rect">
            <a:avLst/>
          </a:prstGeom>
          <a:solidFill>
            <a:srgbClr val="F4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23"/>
          <p:cNvGrpSpPr/>
          <p:nvPr/>
        </p:nvGrpSpPr>
        <p:grpSpPr>
          <a:xfrm>
            <a:off x="7467082" y="5964389"/>
            <a:ext cx="8332945" cy="2333799"/>
            <a:chOff x="0" y="-32660"/>
            <a:chExt cx="11110594" cy="3111735"/>
          </a:xfrm>
        </p:grpSpPr>
        <p:sp>
          <p:nvSpPr>
            <p:cNvPr id="687" name="Google Shape;687;p23"/>
            <p:cNvSpPr txBox="1"/>
            <p:nvPr/>
          </p:nvSpPr>
          <p:spPr>
            <a:xfrm>
              <a:off x="1009733" y="-32660"/>
              <a:ext cx="10100861" cy="71361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API Access</a:t>
              </a:r>
              <a:endParaRPr b="0" i="0" sz="1400" u="none" cap="none" strike="noStrike">
                <a:solidFill>
                  <a:srgbClr val="000000"/>
                </a:solidFill>
                <a:latin typeface="Arial"/>
                <a:ea typeface="Arial"/>
                <a:cs typeface="Arial"/>
                <a:sym typeface="Arial"/>
              </a:endParaRPr>
            </a:p>
          </p:txBody>
        </p:sp>
        <p:pic>
          <p:nvPicPr>
            <p:cNvPr id="688" name="Google Shape;688;p23"/>
            <p:cNvPicPr preferRelativeResize="0"/>
            <p:nvPr/>
          </p:nvPicPr>
          <p:blipFill rotWithShape="1">
            <a:blip r:embed="rId4">
              <a:alphaModFix/>
            </a:blip>
            <a:srcRect b="0" l="0" r="0" t="0"/>
            <a:stretch/>
          </p:blipFill>
          <p:spPr>
            <a:xfrm>
              <a:off x="0" y="2380709"/>
              <a:ext cx="698365" cy="698366"/>
            </a:xfrm>
            <a:prstGeom prst="rect">
              <a:avLst/>
            </a:prstGeom>
            <a:noFill/>
            <a:ln>
              <a:noFill/>
            </a:ln>
          </p:spPr>
        </p:pic>
      </p:grpSp>
      <p:sp>
        <p:nvSpPr>
          <p:cNvPr id="689" name="Google Shape;689;p23"/>
          <p:cNvSpPr txBox="1"/>
          <p:nvPr/>
        </p:nvSpPr>
        <p:spPr>
          <a:xfrm>
            <a:off x="7483525" y="6789217"/>
            <a:ext cx="8917490" cy="313099"/>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Tweepy</a:t>
            </a:r>
            <a:endParaRPr b="0" i="0" sz="1900" u="none" cap="none" strike="noStrike">
              <a:solidFill>
                <a:srgbClr val="0F0E0C"/>
              </a:solidFill>
              <a:latin typeface="Helvetica Neue"/>
              <a:ea typeface="Helvetica Neue"/>
              <a:cs typeface="Helvetica Neue"/>
              <a:sym typeface="Helvetica Neue"/>
            </a:endParaRPr>
          </a:p>
        </p:txBody>
      </p:sp>
      <p:sp>
        <p:nvSpPr>
          <p:cNvPr id="690" name="Google Shape;690;p23"/>
          <p:cNvSpPr txBox="1"/>
          <p:nvPr/>
        </p:nvSpPr>
        <p:spPr>
          <a:xfrm>
            <a:off x="7483525" y="8557465"/>
            <a:ext cx="8917490" cy="3130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900"/>
              <a:buFont typeface="Arial"/>
              <a:buNone/>
            </a:pPr>
            <a:r>
              <a:rPr b="0" i="0" lang="en-US" sz="1900" u="none" cap="none" strike="noStrike">
                <a:solidFill>
                  <a:srgbClr val="0F0E0C"/>
                </a:solidFill>
                <a:latin typeface="Helvetica Neue"/>
                <a:ea typeface="Helvetica Neue"/>
                <a:cs typeface="Helvetica Neue"/>
                <a:sym typeface="Helvetica Neue"/>
              </a:rPr>
              <a:t>String, NLTK and TextBlob</a:t>
            </a:r>
            <a:endParaRPr b="0" i="0" sz="1400" u="none" cap="none" strike="noStrike">
              <a:solidFill>
                <a:srgbClr val="000000"/>
              </a:solidFill>
              <a:latin typeface="Arial"/>
              <a:ea typeface="Arial"/>
              <a:cs typeface="Arial"/>
              <a:sym typeface="Arial"/>
            </a:endParaRPr>
          </a:p>
        </p:txBody>
      </p:sp>
      <p:grpSp>
        <p:nvGrpSpPr>
          <p:cNvPr id="691" name="Google Shape;691;p23"/>
          <p:cNvGrpSpPr/>
          <p:nvPr/>
        </p:nvGrpSpPr>
        <p:grpSpPr>
          <a:xfrm>
            <a:off x="7486537" y="6020918"/>
            <a:ext cx="8313490" cy="2256790"/>
            <a:chOff x="25940" y="-2346378"/>
            <a:chExt cx="11084654" cy="3009048"/>
          </a:xfrm>
        </p:grpSpPr>
        <p:sp>
          <p:nvSpPr>
            <p:cNvPr id="692" name="Google Shape;692;p23"/>
            <p:cNvSpPr txBox="1"/>
            <p:nvPr/>
          </p:nvSpPr>
          <p:spPr>
            <a:xfrm>
              <a:off x="1009733" y="-50943"/>
              <a:ext cx="10100861" cy="713613"/>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b="0" i="0" lang="en-US" sz="3299" u="none" cap="none" strike="noStrike">
                  <a:solidFill>
                    <a:srgbClr val="0F0E0C"/>
                  </a:solidFill>
                  <a:latin typeface="Helvetica Neue"/>
                  <a:ea typeface="Helvetica Neue"/>
                  <a:cs typeface="Helvetica Neue"/>
                  <a:sym typeface="Helvetica Neue"/>
                </a:rPr>
                <a:t>Sentiment Analysis</a:t>
              </a:r>
              <a:endParaRPr b="0" i="0" sz="1400" u="none" cap="none" strike="noStrike">
                <a:solidFill>
                  <a:srgbClr val="000000"/>
                </a:solidFill>
                <a:latin typeface="Arial"/>
                <a:ea typeface="Arial"/>
                <a:cs typeface="Arial"/>
                <a:sym typeface="Arial"/>
              </a:endParaRPr>
            </a:p>
          </p:txBody>
        </p:sp>
        <p:pic>
          <p:nvPicPr>
            <p:cNvPr id="693" name="Google Shape;693;p23"/>
            <p:cNvPicPr preferRelativeResize="0"/>
            <p:nvPr/>
          </p:nvPicPr>
          <p:blipFill rotWithShape="1">
            <a:blip r:embed="rId5">
              <a:alphaModFix/>
            </a:blip>
            <a:srcRect b="0" l="0" r="0" t="0"/>
            <a:stretch/>
          </p:blipFill>
          <p:spPr>
            <a:xfrm>
              <a:off x="25940" y="-2346378"/>
              <a:ext cx="697847" cy="680083"/>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24"/>
          <p:cNvGrpSpPr/>
          <p:nvPr/>
        </p:nvGrpSpPr>
        <p:grpSpPr>
          <a:xfrm>
            <a:off x="1028700" y="1028700"/>
            <a:ext cx="4398253" cy="2438400"/>
            <a:chOff x="0" y="0"/>
            <a:chExt cx="5864337" cy="3251199"/>
          </a:xfrm>
        </p:grpSpPr>
        <p:sp>
          <p:nvSpPr>
            <p:cNvPr id="700" name="Google Shape;700;p24"/>
            <p:cNvSpPr/>
            <p:nvPr/>
          </p:nvSpPr>
          <p:spPr>
            <a:xfrm>
              <a:off x="0" y="0"/>
              <a:ext cx="5864337" cy="325119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701" name="Google Shape;701;p24"/>
            <p:cNvSpPr txBox="1"/>
            <p:nvPr/>
          </p:nvSpPr>
          <p:spPr>
            <a:xfrm>
              <a:off x="391168" y="38100"/>
              <a:ext cx="5082000" cy="3160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Methodologies and Techniques</a:t>
              </a:r>
              <a:endParaRPr b="0" i="0" sz="1400" u="none" cap="none" strike="noStrike">
                <a:solidFill>
                  <a:srgbClr val="000000"/>
                </a:solidFill>
                <a:latin typeface="Arial"/>
                <a:ea typeface="Arial"/>
                <a:cs typeface="Arial"/>
                <a:sym typeface="Arial"/>
              </a:endParaRPr>
            </a:p>
          </p:txBody>
        </p:sp>
      </p:grpSp>
      <p:sp>
        <p:nvSpPr>
          <p:cNvPr id="702" name="Google Shape;702;p24"/>
          <p:cNvSpPr/>
          <p:nvPr/>
        </p:nvSpPr>
        <p:spPr>
          <a:xfrm>
            <a:off x="8316032" y="1030023"/>
            <a:ext cx="9075122" cy="1422241"/>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703" name="Google Shape;703;p24"/>
          <p:cNvSpPr/>
          <p:nvPr/>
        </p:nvSpPr>
        <p:spPr>
          <a:xfrm>
            <a:off x="6393164" y="1030023"/>
            <a:ext cx="1922869" cy="1422241"/>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704" name="Google Shape;704;p24"/>
          <p:cNvSpPr txBox="1"/>
          <p:nvPr/>
        </p:nvSpPr>
        <p:spPr>
          <a:xfrm>
            <a:off x="6701108" y="1290382"/>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705" name="Google Shape;705;p24"/>
          <p:cNvSpPr txBox="1"/>
          <p:nvPr/>
        </p:nvSpPr>
        <p:spPr>
          <a:xfrm>
            <a:off x="8807655" y="1205427"/>
            <a:ext cx="8087210" cy="599972"/>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API Inventory</a:t>
            </a:r>
            <a:endParaRPr b="0" i="0" sz="1400" u="none" cap="none" strike="noStrike">
              <a:solidFill>
                <a:srgbClr val="000000"/>
              </a:solidFill>
              <a:latin typeface="Arial"/>
              <a:ea typeface="Arial"/>
              <a:cs typeface="Arial"/>
              <a:sym typeface="Arial"/>
            </a:endParaRPr>
          </a:p>
        </p:txBody>
      </p:sp>
      <p:sp>
        <p:nvSpPr>
          <p:cNvPr id="706" name="Google Shape;706;p24"/>
          <p:cNvSpPr txBox="1"/>
          <p:nvPr/>
        </p:nvSpPr>
        <p:spPr>
          <a:xfrm>
            <a:off x="8802990" y="1719864"/>
            <a:ext cx="80871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18 APIs researched and reported</a:t>
            </a:r>
            <a:endParaRPr b="0" i="0" sz="1400" u="none" cap="none" strike="noStrike">
              <a:solidFill>
                <a:srgbClr val="000000"/>
              </a:solidFill>
              <a:latin typeface="Arial"/>
              <a:ea typeface="Arial"/>
              <a:cs typeface="Arial"/>
              <a:sym typeface="Arial"/>
            </a:endParaRPr>
          </a:p>
        </p:txBody>
      </p:sp>
      <p:grpSp>
        <p:nvGrpSpPr>
          <p:cNvPr id="707" name="Google Shape;707;p24"/>
          <p:cNvGrpSpPr/>
          <p:nvPr/>
        </p:nvGrpSpPr>
        <p:grpSpPr>
          <a:xfrm>
            <a:off x="0" y="9457618"/>
            <a:ext cx="18288001" cy="838907"/>
            <a:chOff x="0" y="0"/>
            <a:chExt cx="24384001" cy="1118542"/>
          </a:xfrm>
        </p:grpSpPr>
        <p:sp>
          <p:nvSpPr>
            <p:cNvPr id="708" name="Google Shape;708;p24"/>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4"/>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4"/>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4"/>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712" name="Google Shape;712;p24"/>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27</a:t>
            </a:r>
            <a:endParaRPr b="0" i="0" sz="1400" u="none" cap="none" strike="noStrike">
              <a:solidFill>
                <a:srgbClr val="000000"/>
              </a:solidFill>
              <a:latin typeface="Arial"/>
              <a:ea typeface="Arial"/>
              <a:cs typeface="Arial"/>
              <a:sym typeface="Arial"/>
            </a:endParaRPr>
          </a:p>
        </p:txBody>
      </p:sp>
      <p:sp>
        <p:nvSpPr>
          <p:cNvPr id="713" name="Google Shape;713;p24"/>
          <p:cNvSpPr/>
          <p:nvPr/>
        </p:nvSpPr>
        <p:spPr>
          <a:xfrm>
            <a:off x="8316032" y="7813090"/>
            <a:ext cx="9075122" cy="1422241"/>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714" name="Google Shape;714;p24"/>
          <p:cNvSpPr/>
          <p:nvPr/>
        </p:nvSpPr>
        <p:spPr>
          <a:xfrm>
            <a:off x="6393164" y="7813090"/>
            <a:ext cx="1922869" cy="1422241"/>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715" name="Google Shape;715;p24"/>
          <p:cNvSpPr txBox="1"/>
          <p:nvPr/>
        </p:nvSpPr>
        <p:spPr>
          <a:xfrm>
            <a:off x="6701108" y="8073449"/>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
        <p:nvSpPr>
          <p:cNvPr id="716" name="Google Shape;716;p24"/>
          <p:cNvSpPr txBox="1"/>
          <p:nvPr/>
        </p:nvSpPr>
        <p:spPr>
          <a:xfrm>
            <a:off x="8807655" y="7988494"/>
            <a:ext cx="8087210" cy="599972"/>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Data Visualization</a:t>
            </a:r>
            <a:endParaRPr b="0" i="0" sz="1400" u="none" cap="none" strike="noStrike">
              <a:solidFill>
                <a:srgbClr val="000000"/>
              </a:solidFill>
              <a:latin typeface="Arial"/>
              <a:ea typeface="Arial"/>
              <a:cs typeface="Arial"/>
              <a:sym typeface="Arial"/>
            </a:endParaRPr>
          </a:p>
        </p:txBody>
      </p:sp>
      <p:sp>
        <p:nvSpPr>
          <p:cNvPr id="717" name="Google Shape;717;p24"/>
          <p:cNvSpPr txBox="1"/>
          <p:nvPr/>
        </p:nvSpPr>
        <p:spPr>
          <a:xfrm>
            <a:off x="8802990" y="8502931"/>
            <a:ext cx="8087100" cy="4524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Analyzing results</a:t>
            </a:r>
            <a:endParaRPr b="0" i="0" sz="1400" u="none" cap="none" strike="noStrike">
              <a:solidFill>
                <a:srgbClr val="000000"/>
              </a:solidFill>
              <a:latin typeface="Arial"/>
              <a:ea typeface="Arial"/>
              <a:cs typeface="Arial"/>
              <a:sym typeface="Arial"/>
            </a:endParaRPr>
          </a:p>
        </p:txBody>
      </p:sp>
      <p:sp>
        <p:nvSpPr>
          <p:cNvPr id="718" name="Google Shape;718;p24"/>
          <p:cNvSpPr/>
          <p:nvPr/>
        </p:nvSpPr>
        <p:spPr>
          <a:xfrm>
            <a:off x="8316032" y="6130490"/>
            <a:ext cx="9075122" cy="1422241"/>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719" name="Google Shape;719;p24"/>
          <p:cNvSpPr/>
          <p:nvPr/>
        </p:nvSpPr>
        <p:spPr>
          <a:xfrm>
            <a:off x="6393164" y="6130490"/>
            <a:ext cx="1922869" cy="1422241"/>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720" name="Google Shape;720;p24"/>
          <p:cNvSpPr txBox="1"/>
          <p:nvPr/>
        </p:nvSpPr>
        <p:spPr>
          <a:xfrm>
            <a:off x="6701108" y="6390849"/>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sp>
        <p:nvSpPr>
          <p:cNvPr id="721" name="Google Shape;721;p24"/>
          <p:cNvSpPr txBox="1"/>
          <p:nvPr/>
        </p:nvSpPr>
        <p:spPr>
          <a:xfrm>
            <a:off x="8807655" y="6305894"/>
            <a:ext cx="8087210" cy="599972"/>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Sentiment Analysis</a:t>
            </a:r>
            <a:endParaRPr b="0" i="0" sz="1400" u="none" cap="none" strike="noStrike">
              <a:solidFill>
                <a:srgbClr val="000000"/>
              </a:solidFill>
              <a:latin typeface="Arial"/>
              <a:ea typeface="Arial"/>
              <a:cs typeface="Arial"/>
              <a:sym typeface="Arial"/>
            </a:endParaRPr>
          </a:p>
        </p:txBody>
      </p:sp>
      <p:sp>
        <p:nvSpPr>
          <p:cNvPr id="722" name="Google Shape;722;p24"/>
          <p:cNvSpPr txBox="1"/>
          <p:nvPr/>
        </p:nvSpPr>
        <p:spPr>
          <a:xfrm>
            <a:off x="8802990" y="6820331"/>
            <a:ext cx="8087100" cy="4524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Naïve Bayes analyzer and semantic relation</a:t>
            </a:r>
            <a:endParaRPr b="0" i="0" sz="1400" u="none" cap="none" strike="noStrike">
              <a:solidFill>
                <a:srgbClr val="000000"/>
              </a:solidFill>
              <a:latin typeface="Arial"/>
              <a:ea typeface="Arial"/>
              <a:cs typeface="Arial"/>
              <a:sym typeface="Arial"/>
            </a:endParaRPr>
          </a:p>
        </p:txBody>
      </p:sp>
      <p:sp>
        <p:nvSpPr>
          <p:cNvPr id="723" name="Google Shape;723;p24"/>
          <p:cNvSpPr/>
          <p:nvPr/>
        </p:nvSpPr>
        <p:spPr>
          <a:xfrm>
            <a:off x="8316032" y="4432379"/>
            <a:ext cx="9075122" cy="1422241"/>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724" name="Google Shape;724;p24"/>
          <p:cNvSpPr/>
          <p:nvPr/>
        </p:nvSpPr>
        <p:spPr>
          <a:xfrm>
            <a:off x="6393164" y="4432379"/>
            <a:ext cx="1922869" cy="1422241"/>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725" name="Google Shape;725;p24"/>
          <p:cNvSpPr txBox="1"/>
          <p:nvPr/>
        </p:nvSpPr>
        <p:spPr>
          <a:xfrm>
            <a:off x="6701108" y="4692738"/>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726" name="Google Shape;726;p24"/>
          <p:cNvSpPr txBox="1"/>
          <p:nvPr/>
        </p:nvSpPr>
        <p:spPr>
          <a:xfrm>
            <a:off x="8807655" y="4607783"/>
            <a:ext cx="8087210" cy="599972"/>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Data Wrangling</a:t>
            </a:r>
            <a:endParaRPr b="0" i="0" sz="1400" u="none" cap="none" strike="noStrike">
              <a:solidFill>
                <a:srgbClr val="000000"/>
              </a:solidFill>
              <a:latin typeface="Arial"/>
              <a:ea typeface="Arial"/>
              <a:cs typeface="Arial"/>
              <a:sym typeface="Arial"/>
            </a:endParaRPr>
          </a:p>
        </p:txBody>
      </p:sp>
      <p:sp>
        <p:nvSpPr>
          <p:cNvPr id="727" name="Google Shape;727;p24"/>
          <p:cNvSpPr txBox="1"/>
          <p:nvPr/>
        </p:nvSpPr>
        <p:spPr>
          <a:xfrm>
            <a:off x="8802990" y="5122220"/>
            <a:ext cx="8378614" cy="4524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Removing URLs, usernames, stop-words, tokenizing and lemmatizing</a:t>
            </a:r>
            <a:endParaRPr b="0" i="0" sz="1400" u="none" cap="none" strike="noStrike">
              <a:solidFill>
                <a:srgbClr val="000000"/>
              </a:solidFill>
              <a:latin typeface="Arial"/>
              <a:ea typeface="Arial"/>
              <a:cs typeface="Arial"/>
              <a:sym typeface="Arial"/>
            </a:endParaRPr>
          </a:p>
        </p:txBody>
      </p:sp>
      <p:sp>
        <p:nvSpPr>
          <p:cNvPr id="728" name="Google Shape;728;p24"/>
          <p:cNvSpPr/>
          <p:nvPr/>
        </p:nvSpPr>
        <p:spPr>
          <a:xfrm>
            <a:off x="8316032" y="2720877"/>
            <a:ext cx="9075122" cy="1422241"/>
          </a:xfrm>
          <a:custGeom>
            <a:rect b="b" l="l" r="r" t="t"/>
            <a:pathLst>
              <a:path extrusionOk="0" h="13940932" w="60009137">
                <a:moveTo>
                  <a:pt x="0" y="0"/>
                </a:moveTo>
                <a:lnTo>
                  <a:pt x="0" y="13940932"/>
                </a:lnTo>
                <a:lnTo>
                  <a:pt x="60009137" y="13940932"/>
                </a:lnTo>
                <a:lnTo>
                  <a:pt x="60009137" y="0"/>
                </a:lnTo>
                <a:lnTo>
                  <a:pt x="0" y="0"/>
                </a:lnTo>
                <a:close/>
                <a:moveTo>
                  <a:pt x="59948173" y="13879971"/>
                </a:moveTo>
                <a:lnTo>
                  <a:pt x="59690" y="13879971"/>
                </a:lnTo>
                <a:lnTo>
                  <a:pt x="59690" y="59690"/>
                </a:lnTo>
                <a:lnTo>
                  <a:pt x="59948173" y="59690"/>
                </a:lnTo>
                <a:lnTo>
                  <a:pt x="59948173" y="13879971"/>
                </a:lnTo>
                <a:close/>
              </a:path>
            </a:pathLst>
          </a:custGeom>
          <a:solidFill>
            <a:srgbClr val="F43300"/>
          </a:solidFill>
          <a:ln cap="flat" cmpd="sng" w="9525">
            <a:solidFill>
              <a:srgbClr val="FF0000"/>
            </a:solidFill>
            <a:prstDash val="solid"/>
            <a:round/>
            <a:headEnd len="sm" w="sm" type="none"/>
            <a:tailEnd len="sm" w="sm" type="none"/>
          </a:ln>
        </p:spPr>
      </p:sp>
      <p:sp>
        <p:nvSpPr>
          <p:cNvPr id="729" name="Google Shape;729;p24"/>
          <p:cNvSpPr/>
          <p:nvPr/>
        </p:nvSpPr>
        <p:spPr>
          <a:xfrm>
            <a:off x="6393164" y="2720877"/>
            <a:ext cx="1922869" cy="1422241"/>
          </a:xfrm>
          <a:custGeom>
            <a:rect b="b" l="l" r="r" t="t"/>
            <a:pathLst>
              <a:path extrusionOk="0" h="13940932" w="12714947">
                <a:moveTo>
                  <a:pt x="0" y="0"/>
                </a:moveTo>
                <a:lnTo>
                  <a:pt x="0" y="13940932"/>
                </a:lnTo>
                <a:lnTo>
                  <a:pt x="12714947" y="13940932"/>
                </a:lnTo>
                <a:lnTo>
                  <a:pt x="12714947" y="0"/>
                </a:lnTo>
                <a:lnTo>
                  <a:pt x="0" y="0"/>
                </a:lnTo>
                <a:close/>
                <a:moveTo>
                  <a:pt x="12653987" y="13879971"/>
                </a:moveTo>
                <a:lnTo>
                  <a:pt x="59690" y="13879971"/>
                </a:lnTo>
                <a:lnTo>
                  <a:pt x="59690" y="59690"/>
                </a:lnTo>
                <a:lnTo>
                  <a:pt x="12653987" y="59690"/>
                </a:lnTo>
                <a:lnTo>
                  <a:pt x="12653987" y="13879971"/>
                </a:lnTo>
                <a:close/>
              </a:path>
            </a:pathLst>
          </a:custGeom>
          <a:solidFill>
            <a:srgbClr val="F43300"/>
          </a:solidFill>
          <a:ln cap="flat" cmpd="sng" w="9525">
            <a:solidFill>
              <a:srgbClr val="FF0000"/>
            </a:solidFill>
            <a:prstDash val="solid"/>
            <a:round/>
            <a:headEnd len="sm" w="sm" type="none"/>
            <a:tailEnd len="sm" w="sm" type="none"/>
          </a:ln>
        </p:spPr>
      </p:sp>
      <p:sp>
        <p:nvSpPr>
          <p:cNvPr id="730" name="Google Shape;730;p24"/>
          <p:cNvSpPr txBox="1"/>
          <p:nvPr/>
        </p:nvSpPr>
        <p:spPr>
          <a:xfrm>
            <a:off x="6701108" y="2981236"/>
            <a:ext cx="1306981" cy="10770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999"/>
              <a:buFont typeface="Arial"/>
              <a:buNone/>
            </a:pPr>
            <a:r>
              <a:rPr b="0" i="0" lang="en-US" sz="6999" u="none" cap="none" strike="noStrike">
                <a:solidFill>
                  <a:srgbClr val="FF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731" name="Google Shape;731;p24"/>
          <p:cNvSpPr txBox="1"/>
          <p:nvPr/>
        </p:nvSpPr>
        <p:spPr>
          <a:xfrm>
            <a:off x="8807655" y="2896281"/>
            <a:ext cx="8087210" cy="459485"/>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b="0" i="0" lang="en-US" sz="2999" u="none" cap="none" strike="noStrike">
                <a:solidFill>
                  <a:srgbClr val="FF0000"/>
                </a:solidFill>
                <a:latin typeface="Helvetica Neue"/>
                <a:ea typeface="Helvetica Neue"/>
                <a:cs typeface="Helvetica Neue"/>
                <a:sym typeface="Helvetica Neue"/>
              </a:rPr>
              <a:t>API Access</a:t>
            </a:r>
            <a:endParaRPr b="0" i="0" sz="1400" u="none" cap="none" strike="noStrike">
              <a:solidFill>
                <a:srgbClr val="000000"/>
              </a:solidFill>
              <a:latin typeface="Arial"/>
              <a:ea typeface="Arial"/>
              <a:cs typeface="Arial"/>
              <a:sym typeface="Arial"/>
            </a:endParaRPr>
          </a:p>
        </p:txBody>
      </p:sp>
      <p:sp>
        <p:nvSpPr>
          <p:cNvPr id="732" name="Google Shape;732;p24"/>
          <p:cNvSpPr txBox="1"/>
          <p:nvPr/>
        </p:nvSpPr>
        <p:spPr>
          <a:xfrm>
            <a:off x="8802990" y="3410718"/>
            <a:ext cx="80871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F0E0C"/>
                </a:solidFill>
                <a:latin typeface="Helvetica Neue"/>
                <a:ea typeface="Helvetica Neue"/>
                <a:cs typeface="Helvetica Neue"/>
                <a:sym typeface="Helvetica Neue"/>
              </a:rPr>
              <a:t>Twitter API developer account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pSp>
        <p:nvGrpSpPr>
          <p:cNvPr id="738" name="Google Shape;738;p25"/>
          <p:cNvGrpSpPr/>
          <p:nvPr/>
        </p:nvGrpSpPr>
        <p:grpSpPr>
          <a:xfrm>
            <a:off x="1028700" y="1028701"/>
            <a:ext cx="7962900" cy="1132556"/>
            <a:chOff x="0" y="1"/>
            <a:chExt cx="10617199" cy="1510074"/>
          </a:xfrm>
        </p:grpSpPr>
        <p:sp>
          <p:nvSpPr>
            <p:cNvPr id="739" name="Google Shape;739;p25"/>
            <p:cNvSpPr/>
            <p:nvPr/>
          </p:nvSpPr>
          <p:spPr>
            <a:xfrm>
              <a:off x="0" y="1"/>
              <a:ext cx="10617199" cy="151007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a:noFill/>
            </a:ln>
          </p:spPr>
        </p:sp>
        <p:sp>
          <p:nvSpPr>
            <p:cNvPr id="740" name="Google Shape;740;p25"/>
            <p:cNvSpPr txBox="1"/>
            <p:nvPr/>
          </p:nvSpPr>
          <p:spPr>
            <a:xfrm>
              <a:off x="556793" y="308155"/>
              <a:ext cx="9654006"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Analysis and Interpretation</a:t>
              </a:r>
              <a:endParaRPr b="0" i="0" sz="1400" u="none" cap="none" strike="noStrike">
                <a:solidFill>
                  <a:srgbClr val="000000"/>
                </a:solidFill>
                <a:latin typeface="Arial"/>
                <a:ea typeface="Arial"/>
                <a:cs typeface="Arial"/>
                <a:sym typeface="Arial"/>
              </a:endParaRPr>
            </a:p>
          </p:txBody>
        </p:sp>
      </p:grpSp>
      <p:sp>
        <p:nvSpPr>
          <p:cNvPr id="741" name="Google Shape;741;p25"/>
          <p:cNvSpPr txBox="1"/>
          <p:nvPr/>
        </p:nvSpPr>
        <p:spPr>
          <a:xfrm>
            <a:off x="1031132" y="1887166"/>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grpSp>
        <p:nvGrpSpPr>
          <p:cNvPr id="742" name="Google Shape;742;p25"/>
          <p:cNvGrpSpPr/>
          <p:nvPr/>
        </p:nvGrpSpPr>
        <p:grpSpPr>
          <a:xfrm>
            <a:off x="0" y="9457618"/>
            <a:ext cx="18288001" cy="838907"/>
            <a:chOff x="0" y="0"/>
            <a:chExt cx="24384001" cy="1118542"/>
          </a:xfrm>
        </p:grpSpPr>
        <p:sp>
          <p:nvSpPr>
            <p:cNvPr id="743" name="Google Shape;743;p25"/>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5"/>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5"/>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5"/>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747" name="Google Shape;747;p25"/>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28</a:t>
            </a:r>
            <a:endParaRPr b="0" i="0" sz="1400" u="none" cap="none" strike="noStrike">
              <a:solidFill>
                <a:srgbClr val="000000"/>
              </a:solidFill>
              <a:latin typeface="Arial"/>
              <a:ea typeface="Arial"/>
              <a:cs typeface="Arial"/>
              <a:sym typeface="Arial"/>
            </a:endParaRPr>
          </a:p>
        </p:txBody>
      </p:sp>
      <p:pic>
        <p:nvPicPr>
          <p:cNvPr id="748" name="Google Shape;748;p25"/>
          <p:cNvPicPr preferRelativeResize="0"/>
          <p:nvPr/>
        </p:nvPicPr>
        <p:blipFill rotWithShape="1">
          <a:blip r:embed="rId3">
            <a:alphaModFix/>
          </a:blip>
          <a:srcRect b="0" l="0" r="0" t="0"/>
          <a:stretch/>
        </p:blipFill>
        <p:spPr>
          <a:xfrm>
            <a:off x="569775" y="2246975"/>
            <a:ext cx="11147267" cy="7124925"/>
          </a:xfrm>
          <a:prstGeom prst="rect">
            <a:avLst/>
          </a:prstGeom>
          <a:noFill/>
          <a:ln>
            <a:noFill/>
          </a:ln>
        </p:spPr>
      </p:pic>
      <p:pic>
        <p:nvPicPr>
          <p:cNvPr id="749" name="Google Shape;749;p25"/>
          <p:cNvPicPr preferRelativeResize="0"/>
          <p:nvPr/>
        </p:nvPicPr>
        <p:blipFill rotWithShape="1">
          <a:blip r:embed="rId4">
            <a:alphaModFix/>
          </a:blip>
          <a:srcRect b="0" l="0" r="0" t="0"/>
          <a:stretch/>
        </p:blipFill>
        <p:spPr>
          <a:xfrm>
            <a:off x="12251397" y="161025"/>
            <a:ext cx="5549078" cy="3068000"/>
          </a:xfrm>
          <a:prstGeom prst="rect">
            <a:avLst/>
          </a:prstGeom>
          <a:noFill/>
          <a:ln>
            <a:noFill/>
          </a:ln>
        </p:spPr>
      </p:pic>
      <p:pic>
        <p:nvPicPr>
          <p:cNvPr id="750" name="Google Shape;750;p25"/>
          <p:cNvPicPr preferRelativeResize="0"/>
          <p:nvPr/>
        </p:nvPicPr>
        <p:blipFill rotWithShape="1">
          <a:blip r:embed="rId5">
            <a:alphaModFix/>
          </a:blip>
          <a:srcRect b="0" l="0" r="0" t="0"/>
          <a:stretch/>
        </p:blipFill>
        <p:spPr>
          <a:xfrm>
            <a:off x="12285517" y="3229025"/>
            <a:ext cx="5480846" cy="3030275"/>
          </a:xfrm>
          <a:prstGeom prst="rect">
            <a:avLst/>
          </a:prstGeom>
          <a:noFill/>
          <a:ln>
            <a:noFill/>
          </a:ln>
        </p:spPr>
      </p:pic>
      <p:pic>
        <p:nvPicPr>
          <p:cNvPr id="751" name="Google Shape;751;p25"/>
          <p:cNvPicPr preferRelativeResize="0"/>
          <p:nvPr/>
        </p:nvPicPr>
        <p:blipFill rotWithShape="1">
          <a:blip r:embed="rId6">
            <a:alphaModFix/>
          </a:blip>
          <a:srcRect b="0" l="0" r="0" t="0"/>
          <a:stretch/>
        </p:blipFill>
        <p:spPr>
          <a:xfrm>
            <a:off x="12285517" y="6343325"/>
            <a:ext cx="5480846" cy="303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e1b23e5bd7_0_57"/>
          <p:cNvSpPr/>
          <p:nvPr/>
        </p:nvSpPr>
        <p:spPr>
          <a:xfrm>
            <a:off x="5818225" y="2102000"/>
            <a:ext cx="3488818" cy="2439294"/>
          </a:xfrm>
          <a:custGeom>
            <a:rect b="b" l="l" r="r" t="t"/>
            <a:pathLst>
              <a:path extrusionOk="0" h="32523922" w="23258790">
                <a:moveTo>
                  <a:pt x="0" y="0"/>
                </a:moveTo>
                <a:lnTo>
                  <a:pt x="0" y="32523922"/>
                </a:lnTo>
                <a:lnTo>
                  <a:pt x="23258790" y="32523922"/>
                </a:lnTo>
                <a:lnTo>
                  <a:pt x="23258790" y="0"/>
                </a:lnTo>
                <a:lnTo>
                  <a:pt x="0" y="0"/>
                </a:lnTo>
                <a:close/>
                <a:moveTo>
                  <a:pt x="23197831" y="32462961"/>
                </a:moveTo>
                <a:lnTo>
                  <a:pt x="59690" y="32462961"/>
                </a:lnTo>
                <a:lnTo>
                  <a:pt x="59690" y="59690"/>
                </a:lnTo>
                <a:lnTo>
                  <a:pt x="23197831" y="59690"/>
                </a:lnTo>
                <a:lnTo>
                  <a:pt x="23197831" y="32462961"/>
                </a:lnTo>
                <a:close/>
              </a:path>
            </a:pathLst>
          </a:custGeom>
          <a:solidFill>
            <a:srgbClr val="F43300"/>
          </a:solidFill>
          <a:ln cap="flat" cmpd="sng" w="9525">
            <a:solidFill>
              <a:srgbClr val="FF0000"/>
            </a:solidFill>
            <a:prstDash val="solid"/>
            <a:round/>
            <a:headEnd len="sm" w="sm" type="none"/>
            <a:tailEnd len="sm" w="sm" type="none"/>
          </a:ln>
        </p:spPr>
      </p:sp>
      <p:sp>
        <p:nvSpPr>
          <p:cNvPr id="758" name="Google Shape;758;ge1b23e5bd7_0_57"/>
          <p:cNvSpPr/>
          <p:nvPr/>
        </p:nvSpPr>
        <p:spPr>
          <a:xfrm>
            <a:off x="9800750" y="2102000"/>
            <a:ext cx="3488818" cy="2439294"/>
          </a:xfrm>
          <a:custGeom>
            <a:rect b="b" l="l" r="r" t="t"/>
            <a:pathLst>
              <a:path extrusionOk="0" h="32523922" w="23258790">
                <a:moveTo>
                  <a:pt x="0" y="0"/>
                </a:moveTo>
                <a:lnTo>
                  <a:pt x="0" y="32523922"/>
                </a:lnTo>
                <a:lnTo>
                  <a:pt x="23258790" y="32523922"/>
                </a:lnTo>
                <a:lnTo>
                  <a:pt x="23258790" y="0"/>
                </a:lnTo>
                <a:lnTo>
                  <a:pt x="0" y="0"/>
                </a:lnTo>
                <a:close/>
                <a:moveTo>
                  <a:pt x="23197831" y="32462961"/>
                </a:moveTo>
                <a:lnTo>
                  <a:pt x="59690" y="32462961"/>
                </a:lnTo>
                <a:lnTo>
                  <a:pt x="59690" y="59690"/>
                </a:lnTo>
                <a:lnTo>
                  <a:pt x="23197831" y="59690"/>
                </a:lnTo>
                <a:lnTo>
                  <a:pt x="23197831" y="32462961"/>
                </a:lnTo>
                <a:close/>
              </a:path>
            </a:pathLst>
          </a:custGeom>
          <a:solidFill>
            <a:srgbClr val="F43300"/>
          </a:solidFill>
          <a:ln cap="flat" cmpd="sng" w="9525">
            <a:solidFill>
              <a:srgbClr val="FF0000"/>
            </a:solidFill>
            <a:prstDash val="solid"/>
            <a:round/>
            <a:headEnd len="sm" w="sm" type="none"/>
            <a:tailEnd len="sm" w="sm" type="none"/>
          </a:ln>
        </p:spPr>
      </p:sp>
      <p:sp>
        <p:nvSpPr>
          <p:cNvPr id="759" name="Google Shape;759;ge1b23e5bd7_0_57"/>
          <p:cNvSpPr/>
          <p:nvPr/>
        </p:nvSpPr>
        <p:spPr>
          <a:xfrm>
            <a:off x="5818218" y="1028700"/>
            <a:ext cx="3488819" cy="1073870"/>
          </a:xfrm>
          <a:custGeom>
            <a:rect b="b" l="l" r="r" t="t"/>
            <a:pathLst>
              <a:path extrusionOk="0" h="7159134" w="23258790">
                <a:moveTo>
                  <a:pt x="0" y="0"/>
                </a:moveTo>
                <a:lnTo>
                  <a:pt x="0" y="7159134"/>
                </a:lnTo>
                <a:lnTo>
                  <a:pt x="23258790" y="7159134"/>
                </a:lnTo>
                <a:lnTo>
                  <a:pt x="23258790" y="0"/>
                </a:lnTo>
                <a:lnTo>
                  <a:pt x="0" y="0"/>
                </a:lnTo>
                <a:close/>
                <a:moveTo>
                  <a:pt x="23197831" y="7098174"/>
                </a:moveTo>
                <a:lnTo>
                  <a:pt x="59690" y="7098174"/>
                </a:lnTo>
                <a:lnTo>
                  <a:pt x="59690" y="59690"/>
                </a:lnTo>
                <a:lnTo>
                  <a:pt x="23197831" y="59690"/>
                </a:lnTo>
                <a:lnTo>
                  <a:pt x="23197831" y="7098174"/>
                </a:lnTo>
                <a:close/>
              </a:path>
            </a:pathLst>
          </a:custGeom>
          <a:solidFill>
            <a:srgbClr val="F43300"/>
          </a:solidFill>
          <a:ln cap="flat" cmpd="sng" w="9525">
            <a:solidFill>
              <a:srgbClr val="FF0000"/>
            </a:solidFill>
            <a:prstDash val="solid"/>
            <a:round/>
            <a:headEnd len="sm" w="sm" type="none"/>
            <a:tailEnd len="sm" w="sm" type="none"/>
          </a:ln>
        </p:spPr>
      </p:sp>
      <p:sp>
        <p:nvSpPr>
          <p:cNvPr id="760" name="Google Shape;760;ge1b23e5bd7_0_57"/>
          <p:cNvSpPr txBox="1"/>
          <p:nvPr/>
        </p:nvSpPr>
        <p:spPr>
          <a:xfrm>
            <a:off x="6194102" y="1317093"/>
            <a:ext cx="27657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Report</a:t>
            </a:r>
            <a:endParaRPr b="0" i="0" sz="1400" u="none" cap="none" strike="noStrike">
              <a:solidFill>
                <a:srgbClr val="000000"/>
              </a:solidFill>
              <a:latin typeface="Arial"/>
              <a:ea typeface="Arial"/>
              <a:cs typeface="Arial"/>
              <a:sym typeface="Arial"/>
            </a:endParaRPr>
          </a:p>
        </p:txBody>
      </p:sp>
      <p:sp>
        <p:nvSpPr>
          <p:cNvPr id="761" name="Google Shape;761;ge1b23e5bd7_0_57"/>
          <p:cNvSpPr/>
          <p:nvPr/>
        </p:nvSpPr>
        <p:spPr>
          <a:xfrm>
            <a:off x="9800752" y="1028700"/>
            <a:ext cx="3488818" cy="1082268"/>
          </a:xfrm>
          <a:custGeom>
            <a:rect b="b" l="l" r="r" t="t"/>
            <a:pathLst>
              <a:path extrusionOk="0" h="7215120" w="23258790">
                <a:moveTo>
                  <a:pt x="0" y="0"/>
                </a:moveTo>
                <a:lnTo>
                  <a:pt x="0" y="7215120"/>
                </a:lnTo>
                <a:lnTo>
                  <a:pt x="23258790" y="7215120"/>
                </a:lnTo>
                <a:lnTo>
                  <a:pt x="23258790" y="0"/>
                </a:lnTo>
                <a:lnTo>
                  <a:pt x="0" y="0"/>
                </a:lnTo>
                <a:close/>
                <a:moveTo>
                  <a:pt x="23197831" y="7154160"/>
                </a:moveTo>
                <a:lnTo>
                  <a:pt x="59690" y="7154160"/>
                </a:lnTo>
                <a:lnTo>
                  <a:pt x="59690" y="59690"/>
                </a:lnTo>
                <a:lnTo>
                  <a:pt x="23197831" y="59690"/>
                </a:lnTo>
                <a:lnTo>
                  <a:pt x="23197831" y="7154160"/>
                </a:lnTo>
                <a:close/>
              </a:path>
            </a:pathLst>
          </a:custGeom>
          <a:solidFill>
            <a:srgbClr val="F43300"/>
          </a:solidFill>
          <a:ln cap="flat" cmpd="sng" w="9525">
            <a:solidFill>
              <a:srgbClr val="FF0000"/>
            </a:solidFill>
            <a:prstDash val="solid"/>
            <a:round/>
            <a:headEnd len="sm" w="sm" type="none"/>
            <a:tailEnd len="sm" w="sm" type="none"/>
          </a:ln>
        </p:spPr>
      </p:sp>
      <p:sp>
        <p:nvSpPr>
          <p:cNvPr id="762" name="Google Shape;762;ge1b23e5bd7_0_57"/>
          <p:cNvSpPr txBox="1"/>
          <p:nvPr/>
        </p:nvSpPr>
        <p:spPr>
          <a:xfrm>
            <a:off x="10176636" y="1317093"/>
            <a:ext cx="27657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Dashboard</a:t>
            </a:r>
            <a:endParaRPr b="0" i="0" sz="1400" u="none" cap="none" strike="noStrike">
              <a:solidFill>
                <a:srgbClr val="000000"/>
              </a:solidFill>
              <a:latin typeface="Arial"/>
              <a:ea typeface="Arial"/>
              <a:cs typeface="Arial"/>
              <a:sym typeface="Arial"/>
            </a:endParaRPr>
          </a:p>
        </p:txBody>
      </p:sp>
      <p:sp>
        <p:nvSpPr>
          <p:cNvPr id="763" name="Google Shape;763;ge1b23e5bd7_0_57"/>
          <p:cNvSpPr txBox="1"/>
          <p:nvPr/>
        </p:nvSpPr>
        <p:spPr>
          <a:xfrm>
            <a:off x="6194102" y="2390072"/>
            <a:ext cx="2765700" cy="1680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Insights into the effects of the program on rural Canada</a:t>
            </a:r>
            <a:endParaRPr sz="2100">
              <a:solidFill>
                <a:srgbClr val="0F0E0C"/>
              </a:solidFill>
              <a:latin typeface="Helvetica Neue"/>
              <a:ea typeface="Helvetica Neue"/>
              <a:cs typeface="Helvetica Neue"/>
              <a:sym typeface="Helvetica Neue"/>
            </a:endParaRPr>
          </a:p>
          <a:p>
            <a:pPr indent="0" lvl="0" marL="0" marR="0" rtl="0" algn="l">
              <a:lnSpc>
                <a:spcPct val="140000"/>
              </a:lnSpc>
              <a:spcBef>
                <a:spcPts val="0"/>
              </a:spcBef>
              <a:spcAft>
                <a:spcPts val="0"/>
              </a:spcAft>
              <a:buClr>
                <a:srgbClr val="000000"/>
              </a:buClr>
              <a:buSzPts val="2100"/>
              <a:buFont typeface="Arial"/>
              <a:buNone/>
            </a:pPr>
            <a:r>
              <a:t/>
            </a:r>
            <a:endParaRPr sz="2100">
              <a:solidFill>
                <a:srgbClr val="0F0E0C"/>
              </a:solidFill>
              <a:latin typeface="Helvetica Neue"/>
              <a:ea typeface="Helvetica Neue"/>
              <a:cs typeface="Helvetica Neue"/>
              <a:sym typeface="Helvetica Neue"/>
            </a:endParaRPr>
          </a:p>
        </p:txBody>
      </p:sp>
      <p:sp>
        <p:nvSpPr>
          <p:cNvPr id="764" name="Google Shape;764;ge1b23e5bd7_0_57"/>
          <p:cNvSpPr txBox="1"/>
          <p:nvPr/>
        </p:nvSpPr>
        <p:spPr>
          <a:xfrm>
            <a:off x="10176636" y="2390072"/>
            <a:ext cx="27657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Interactive visualization dashboard</a:t>
            </a:r>
            <a:endParaRPr b="0" i="0" sz="1400" u="none" cap="none" strike="noStrike">
              <a:solidFill>
                <a:srgbClr val="000000"/>
              </a:solidFill>
              <a:latin typeface="Arial"/>
              <a:ea typeface="Arial"/>
              <a:cs typeface="Arial"/>
              <a:sym typeface="Arial"/>
            </a:endParaRPr>
          </a:p>
        </p:txBody>
      </p:sp>
      <p:sp>
        <p:nvSpPr>
          <p:cNvPr id="765" name="Google Shape;765;ge1b23e5bd7_0_57"/>
          <p:cNvSpPr/>
          <p:nvPr/>
        </p:nvSpPr>
        <p:spPr>
          <a:xfrm>
            <a:off x="0" y="5168300"/>
            <a:ext cx="11187900" cy="24393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e1b23e5bd7_0_57"/>
          <p:cNvSpPr txBox="1"/>
          <p:nvPr/>
        </p:nvSpPr>
        <p:spPr>
          <a:xfrm>
            <a:off x="1036800" y="5418720"/>
            <a:ext cx="9800700" cy="192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Future Work:</a:t>
            </a:r>
            <a:endParaRPr b="0" i="0" sz="1400" u="none" cap="none" strike="noStrike">
              <a:solidFill>
                <a:srgbClr val="000000"/>
              </a:solidFill>
              <a:latin typeface="Arial"/>
              <a:ea typeface="Arial"/>
              <a:cs typeface="Arial"/>
              <a:sym typeface="Arial"/>
            </a:endParaRPr>
          </a:p>
          <a:p>
            <a:pPr indent="-342900" lvl="0" marL="342900" marR="0" rtl="0" algn="l">
              <a:lnSpc>
                <a:spcPct val="139958"/>
              </a:lnSpc>
              <a:spcBef>
                <a:spcPts val="0"/>
              </a:spcBef>
              <a:spcAft>
                <a:spcPts val="0"/>
              </a:spcAft>
              <a:buClr>
                <a:schemeClr val="lt1"/>
              </a:buClr>
              <a:buSzPts val="2400"/>
              <a:buFont typeface="Arial"/>
              <a:buChar char="•"/>
            </a:pPr>
            <a:r>
              <a:rPr b="0" i="0" lang="en-US" sz="2400" u="none" cap="none" strike="noStrike">
                <a:solidFill>
                  <a:schemeClr val="lt1"/>
                </a:solidFill>
                <a:latin typeface="Helvetica Neue"/>
                <a:ea typeface="Helvetica Neue"/>
                <a:cs typeface="Helvetica Neue"/>
                <a:sym typeface="Helvetica Neue"/>
              </a:rPr>
              <a:t>Extend the data claim periods up until the end of the CEWS program</a:t>
            </a:r>
            <a:endParaRPr b="0" i="0" sz="2400" u="none" cap="none" strike="noStrike">
              <a:solidFill>
                <a:schemeClr val="lt1"/>
              </a:solidFill>
              <a:latin typeface="Helvetica Neue"/>
              <a:ea typeface="Helvetica Neue"/>
              <a:cs typeface="Helvetica Neue"/>
              <a:sym typeface="Helvetica Neue"/>
            </a:endParaRPr>
          </a:p>
          <a:p>
            <a:pPr indent="-342900" lvl="0" marL="342900" marR="0" rtl="0" algn="l">
              <a:lnSpc>
                <a:spcPct val="139958"/>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Source additional data</a:t>
            </a:r>
            <a:endParaRPr sz="2400">
              <a:solidFill>
                <a:schemeClr val="lt1"/>
              </a:solidFill>
              <a:latin typeface="Helvetica Neue"/>
              <a:ea typeface="Helvetica Neue"/>
              <a:cs typeface="Helvetica Neue"/>
              <a:sym typeface="Helvetica Neue"/>
            </a:endParaRPr>
          </a:p>
          <a:p>
            <a:pPr indent="-342900" lvl="0" marL="342900" marR="0" rtl="0" algn="l">
              <a:lnSpc>
                <a:spcPct val="139958"/>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Develop indicators</a:t>
            </a:r>
            <a:endParaRPr sz="2400">
              <a:solidFill>
                <a:schemeClr val="lt1"/>
              </a:solidFill>
              <a:latin typeface="Helvetica Neue"/>
              <a:ea typeface="Helvetica Neue"/>
              <a:cs typeface="Helvetica Neue"/>
              <a:sym typeface="Helvetica Neue"/>
            </a:endParaRPr>
          </a:p>
        </p:txBody>
      </p:sp>
      <p:grpSp>
        <p:nvGrpSpPr>
          <p:cNvPr id="767" name="Google Shape;767;ge1b23e5bd7_0_57"/>
          <p:cNvGrpSpPr/>
          <p:nvPr/>
        </p:nvGrpSpPr>
        <p:grpSpPr>
          <a:xfrm>
            <a:off x="0" y="9457618"/>
            <a:ext cx="18288000" cy="838950"/>
            <a:chOff x="0" y="0"/>
            <a:chExt cx="24384000" cy="1118600"/>
          </a:xfrm>
        </p:grpSpPr>
        <p:sp>
          <p:nvSpPr>
            <p:cNvPr id="768" name="Google Shape;768;ge1b23e5bd7_0_57"/>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e1b23e5bd7_0_57"/>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e1b23e5bd7_0_57"/>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e1b23e5bd7_0_57"/>
            <p:cNvSpPr txBox="1"/>
            <p:nvPr/>
          </p:nvSpPr>
          <p:spPr>
            <a:xfrm>
              <a:off x="1571888" y="389938"/>
              <a:ext cx="13006200" cy="328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772" name="Google Shape;772;ge1b23e5bd7_0_57"/>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29</a:t>
            </a:r>
            <a:endParaRPr b="0" i="0" sz="1400" u="none" cap="none" strike="noStrike">
              <a:solidFill>
                <a:srgbClr val="000000"/>
              </a:solidFill>
              <a:latin typeface="Arial"/>
              <a:ea typeface="Arial"/>
              <a:cs typeface="Arial"/>
              <a:sym typeface="Arial"/>
            </a:endParaRPr>
          </a:p>
        </p:txBody>
      </p:sp>
      <p:grpSp>
        <p:nvGrpSpPr>
          <p:cNvPr id="773" name="Google Shape;773;ge1b23e5bd7_0_57"/>
          <p:cNvGrpSpPr/>
          <p:nvPr/>
        </p:nvGrpSpPr>
        <p:grpSpPr>
          <a:xfrm>
            <a:off x="1028700" y="1028700"/>
            <a:ext cx="4417041" cy="1222822"/>
            <a:chOff x="0" y="0"/>
            <a:chExt cx="5889388" cy="1630429"/>
          </a:xfrm>
        </p:grpSpPr>
        <p:sp>
          <p:nvSpPr>
            <p:cNvPr id="774" name="Google Shape;774;ge1b23e5bd7_0_57"/>
            <p:cNvSpPr/>
            <p:nvPr/>
          </p:nvSpPr>
          <p:spPr>
            <a:xfrm>
              <a:off x="0" y="0"/>
              <a:ext cx="5889388" cy="163042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775" name="Google Shape;775;ge1b23e5bd7_0_57"/>
            <p:cNvSpPr txBox="1"/>
            <p:nvPr/>
          </p:nvSpPr>
          <p:spPr>
            <a:xfrm>
              <a:off x="556793" y="308155"/>
              <a:ext cx="47508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Conclusions</a:t>
              </a:r>
              <a:endParaRPr b="0" i="0" sz="1400" u="none" cap="none" strike="noStrike">
                <a:solidFill>
                  <a:srgbClr val="000000"/>
                </a:solidFill>
                <a:latin typeface="Arial"/>
                <a:ea typeface="Arial"/>
                <a:cs typeface="Arial"/>
                <a:sym typeface="Arial"/>
              </a:endParaRPr>
            </a:p>
          </p:txBody>
        </p:sp>
      </p:grpSp>
      <p:sp>
        <p:nvSpPr>
          <p:cNvPr id="776" name="Google Shape;776;ge1b23e5bd7_0_57"/>
          <p:cNvSpPr/>
          <p:nvPr/>
        </p:nvSpPr>
        <p:spPr>
          <a:xfrm>
            <a:off x="13704925" y="2102000"/>
            <a:ext cx="3488818" cy="2439294"/>
          </a:xfrm>
          <a:custGeom>
            <a:rect b="b" l="l" r="r" t="t"/>
            <a:pathLst>
              <a:path extrusionOk="0" h="32523922" w="23258790">
                <a:moveTo>
                  <a:pt x="0" y="0"/>
                </a:moveTo>
                <a:lnTo>
                  <a:pt x="0" y="32523922"/>
                </a:lnTo>
                <a:lnTo>
                  <a:pt x="23258790" y="32523922"/>
                </a:lnTo>
                <a:lnTo>
                  <a:pt x="23258790" y="0"/>
                </a:lnTo>
                <a:lnTo>
                  <a:pt x="0" y="0"/>
                </a:lnTo>
                <a:close/>
                <a:moveTo>
                  <a:pt x="23197831" y="32462961"/>
                </a:moveTo>
                <a:lnTo>
                  <a:pt x="59690" y="32462961"/>
                </a:lnTo>
                <a:lnTo>
                  <a:pt x="59690" y="59690"/>
                </a:lnTo>
                <a:lnTo>
                  <a:pt x="23197831" y="59690"/>
                </a:lnTo>
                <a:lnTo>
                  <a:pt x="23197831" y="32462961"/>
                </a:lnTo>
                <a:close/>
              </a:path>
            </a:pathLst>
          </a:custGeom>
          <a:solidFill>
            <a:srgbClr val="F43300"/>
          </a:solidFill>
          <a:ln cap="flat" cmpd="sng" w="9525">
            <a:solidFill>
              <a:srgbClr val="FF0000"/>
            </a:solidFill>
            <a:prstDash val="solid"/>
            <a:round/>
            <a:headEnd len="sm" w="sm" type="none"/>
            <a:tailEnd len="sm" w="sm" type="none"/>
          </a:ln>
        </p:spPr>
      </p:sp>
      <p:sp>
        <p:nvSpPr>
          <p:cNvPr id="777" name="Google Shape;777;ge1b23e5bd7_0_57"/>
          <p:cNvSpPr/>
          <p:nvPr/>
        </p:nvSpPr>
        <p:spPr>
          <a:xfrm>
            <a:off x="13704925" y="1028700"/>
            <a:ext cx="3488818" cy="1082268"/>
          </a:xfrm>
          <a:custGeom>
            <a:rect b="b" l="l" r="r" t="t"/>
            <a:pathLst>
              <a:path extrusionOk="0" h="7215120" w="23258790">
                <a:moveTo>
                  <a:pt x="0" y="0"/>
                </a:moveTo>
                <a:lnTo>
                  <a:pt x="0" y="7215120"/>
                </a:lnTo>
                <a:lnTo>
                  <a:pt x="23258790" y="7215120"/>
                </a:lnTo>
                <a:lnTo>
                  <a:pt x="23258790" y="0"/>
                </a:lnTo>
                <a:lnTo>
                  <a:pt x="0" y="0"/>
                </a:lnTo>
                <a:close/>
                <a:moveTo>
                  <a:pt x="23197831" y="7154160"/>
                </a:moveTo>
                <a:lnTo>
                  <a:pt x="59690" y="7154160"/>
                </a:lnTo>
                <a:lnTo>
                  <a:pt x="59690" y="59690"/>
                </a:lnTo>
                <a:lnTo>
                  <a:pt x="23197831" y="59690"/>
                </a:lnTo>
                <a:lnTo>
                  <a:pt x="23197831" y="7154160"/>
                </a:lnTo>
                <a:close/>
              </a:path>
            </a:pathLst>
          </a:custGeom>
          <a:solidFill>
            <a:srgbClr val="F43300"/>
          </a:solidFill>
          <a:ln cap="flat" cmpd="sng" w="9525">
            <a:solidFill>
              <a:srgbClr val="FF0000"/>
            </a:solidFill>
            <a:prstDash val="solid"/>
            <a:round/>
            <a:headEnd len="sm" w="sm" type="none"/>
            <a:tailEnd len="sm" w="sm" type="none"/>
          </a:ln>
        </p:spPr>
      </p:sp>
      <p:sp>
        <p:nvSpPr>
          <p:cNvPr id="778" name="Google Shape;778;ge1b23e5bd7_0_57"/>
          <p:cNvSpPr txBox="1"/>
          <p:nvPr/>
        </p:nvSpPr>
        <p:spPr>
          <a:xfrm>
            <a:off x="14080809" y="1317093"/>
            <a:ext cx="2765700" cy="4617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Clr>
                <a:srgbClr val="000000"/>
              </a:buClr>
              <a:buSzPts val="2999"/>
              <a:buFont typeface="Arial"/>
              <a:buNone/>
            </a:pPr>
            <a:r>
              <a:rPr lang="en-US" sz="2999">
                <a:solidFill>
                  <a:srgbClr val="FF0000"/>
                </a:solidFill>
                <a:latin typeface="Helvetica Neue"/>
                <a:ea typeface="Helvetica Neue"/>
                <a:cs typeface="Helvetica Neue"/>
                <a:sym typeface="Helvetica Neue"/>
              </a:rPr>
              <a:t>API Analysis</a:t>
            </a:r>
            <a:endParaRPr b="0" i="0" sz="1400" u="none" cap="none" strike="noStrike">
              <a:solidFill>
                <a:srgbClr val="000000"/>
              </a:solidFill>
              <a:latin typeface="Arial"/>
              <a:ea typeface="Arial"/>
              <a:cs typeface="Arial"/>
              <a:sym typeface="Arial"/>
            </a:endParaRPr>
          </a:p>
        </p:txBody>
      </p:sp>
      <p:sp>
        <p:nvSpPr>
          <p:cNvPr id="779" name="Google Shape;779;ge1b23e5bd7_0_57"/>
          <p:cNvSpPr txBox="1"/>
          <p:nvPr/>
        </p:nvSpPr>
        <p:spPr>
          <a:xfrm>
            <a:off x="14080809" y="2390072"/>
            <a:ext cx="27657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00"/>
              <a:buFont typeface="Arial"/>
              <a:buNone/>
            </a:pPr>
            <a:r>
              <a:rPr lang="en-US" sz="2100">
                <a:solidFill>
                  <a:srgbClr val="0F0E0C"/>
                </a:solidFill>
                <a:latin typeface="Helvetica Neue"/>
                <a:ea typeface="Helvetica Neue"/>
                <a:cs typeface="Helvetica Neue"/>
                <a:sym typeface="Helvetica Neue"/>
              </a:rPr>
              <a:t>Inventory of APIs and demo software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ge1b23e5bd7_0_0"/>
          <p:cNvGrpSpPr/>
          <p:nvPr/>
        </p:nvGrpSpPr>
        <p:grpSpPr>
          <a:xfrm>
            <a:off x="1028700" y="1028700"/>
            <a:ext cx="4417041" cy="1222822"/>
            <a:chOff x="0" y="0"/>
            <a:chExt cx="5889388" cy="1630429"/>
          </a:xfrm>
        </p:grpSpPr>
        <p:sp>
          <p:nvSpPr>
            <p:cNvPr id="151" name="Google Shape;151;ge1b23e5bd7_0_0"/>
            <p:cNvSpPr/>
            <p:nvPr/>
          </p:nvSpPr>
          <p:spPr>
            <a:xfrm>
              <a:off x="0" y="0"/>
              <a:ext cx="5889388" cy="163042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152" name="Google Shape;152;ge1b23e5bd7_0_0"/>
            <p:cNvSpPr txBox="1"/>
            <p:nvPr/>
          </p:nvSpPr>
          <p:spPr>
            <a:xfrm>
              <a:off x="556793" y="308155"/>
              <a:ext cx="47508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lang="en-US" sz="4400">
                  <a:solidFill>
                    <a:srgbClr val="0F0E0C"/>
                  </a:solidFill>
                  <a:latin typeface="Helvetica Neue"/>
                  <a:ea typeface="Helvetica Neue"/>
                  <a:cs typeface="Helvetica Neue"/>
                  <a:sym typeface="Helvetica Neue"/>
                </a:rPr>
                <a:t>Team</a:t>
              </a:r>
              <a:endParaRPr b="0" i="0" sz="1400" u="none" cap="none" strike="noStrike">
                <a:solidFill>
                  <a:srgbClr val="000000"/>
                </a:solidFill>
                <a:latin typeface="Arial"/>
                <a:ea typeface="Arial"/>
                <a:cs typeface="Arial"/>
                <a:sym typeface="Arial"/>
              </a:endParaRPr>
            </a:p>
          </p:txBody>
        </p:sp>
      </p:grpSp>
      <p:grpSp>
        <p:nvGrpSpPr>
          <p:cNvPr id="153" name="Google Shape;153;ge1b23e5bd7_0_0"/>
          <p:cNvGrpSpPr/>
          <p:nvPr/>
        </p:nvGrpSpPr>
        <p:grpSpPr>
          <a:xfrm>
            <a:off x="0" y="9457618"/>
            <a:ext cx="18288000" cy="838950"/>
            <a:chOff x="0" y="0"/>
            <a:chExt cx="24384000" cy="1118600"/>
          </a:xfrm>
        </p:grpSpPr>
        <p:sp>
          <p:nvSpPr>
            <p:cNvPr id="154" name="Google Shape;154;ge1b23e5bd7_0_0"/>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e1b23e5bd7_0_0"/>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e1b23e5bd7_0_0"/>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e1b23e5bd7_0_0"/>
            <p:cNvSpPr txBox="1"/>
            <p:nvPr/>
          </p:nvSpPr>
          <p:spPr>
            <a:xfrm>
              <a:off x="1571888" y="389938"/>
              <a:ext cx="13006200" cy="328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158" name="Google Shape;158;ge1b23e5bd7_0_0"/>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03</a:t>
            </a:r>
            <a:endParaRPr b="0" i="0" sz="1400" u="none" cap="none" strike="noStrike">
              <a:solidFill>
                <a:srgbClr val="000000"/>
              </a:solidFill>
              <a:latin typeface="Arial"/>
              <a:ea typeface="Arial"/>
              <a:cs typeface="Arial"/>
              <a:sym typeface="Arial"/>
            </a:endParaRPr>
          </a:p>
        </p:txBody>
      </p:sp>
      <p:sp>
        <p:nvSpPr>
          <p:cNvPr id="159" name="Google Shape;159;ge1b23e5bd7_0_0"/>
          <p:cNvSpPr txBox="1"/>
          <p:nvPr/>
        </p:nvSpPr>
        <p:spPr>
          <a:xfrm>
            <a:off x="6423693" y="7115400"/>
            <a:ext cx="5361000" cy="11112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Clr>
                <a:srgbClr val="000000"/>
              </a:buClr>
              <a:buSzPts val="1900"/>
              <a:buFont typeface="Arial"/>
              <a:buNone/>
            </a:pPr>
            <a:r>
              <a:rPr lang="en-US" sz="1900">
                <a:solidFill>
                  <a:srgbClr val="0F0E0C"/>
                </a:solidFill>
                <a:latin typeface="Helvetica Neue"/>
                <a:ea typeface="Helvetica Neue"/>
                <a:cs typeface="Helvetica Neue"/>
                <a:sym typeface="Helvetica Neue"/>
              </a:rPr>
              <a:t>MDS | UBCO (2021)</a:t>
            </a:r>
            <a:endParaRPr sz="1900">
              <a:solidFill>
                <a:srgbClr val="0F0E0C"/>
              </a:solidFill>
              <a:latin typeface="Helvetica Neue"/>
              <a:ea typeface="Helvetica Neue"/>
              <a:cs typeface="Helvetica Neue"/>
              <a:sym typeface="Helvetica Neue"/>
            </a:endParaRPr>
          </a:p>
          <a:p>
            <a:pPr indent="0" lvl="1" marL="0" marR="0" rtl="0" algn="l">
              <a:lnSpc>
                <a:spcPct val="140000"/>
              </a:lnSpc>
              <a:spcBef>
                <a:spcPts val="0"/>
              </a:spcBef>
              <a:spcAft>
                <a:spcPts val="0"/>
              </a:spcAft>
              <a:buClr>
                <a:srgbClr val="000000"/>
              </a:buClr>
              <a:buSzPts val="1900"/>
              <a:buFont typeface="Arial"/>
              <a:buNone/>
            </a:pPr>
            <a:r>
              <a:rPr lang="en-US" sz="1900">
                <a:solidFill>
                  <a:srgbClr val="0F0E0C"/>
                </a:solidFill>
                <a:latin typeface="Helvetica Neue"/>
                <a:ea typeface="Helvetica Neue"/>
                <a:cs typeface="Helvetica Neue"/>
                <a:sym typeface="Helvetica Neue"/>
              </a:rPr>
              <a:t>B.Sc. Mathematics | University of Ottawa (2020)</a:t>
            </a:r>
            <a:endParaRPr sz="1900">
              <a:solidFill>
                <a:srgbClr val="0F0E0C"/>
              </a:solidFill>
              <a:latin typeface="Helvetica Neue"/>
              <a:ea typeface="Helvetica Neue"/>
              <a:cs typeface="Helvetica Neue"/>
              <a:sym typeface="Helvetica Neue"/>
            </a:endParaRPr>
          </a:p>
          <a:p>
            <a:pPr indent="0" lvl="1" marL="0" marR="0" rtl="0" algn="l">
              <a:lnSpc>
                <a:spcPct val="140000"/>
              </a:lnSpc>
              <a:spcBef>
                <a:spcPts val="0"/>
              </a:spcBef>
              <a:spcAft>
                <a:spcPts val="0"/>
              </a:spcAft>
              <a:buClr>
                <a:srgbClr val="000000"/>
              </a:buClr>
              <a:buSzPts val="1900"/>
              <a:buFont typeface="Arial"/>
              <a:buNone/>
            </a:pPr>
            <a:r>
              <a:rPr lang="en-US" sz="1900">
                <a:solidFill>
                  <a:srgbClr val="0F0E0C"/>
                </a:solidFill>
                <a:latin typeface="Helvetica Neue"/>
                <a:ea typeface="Helvetica Neue"/>
                <a:cs typeface="Helvetica Neue"/>
                <a:sym typeface="Helvetica Neue"/>
              </a:rPr>
              <a:t>B.Sc. Psychology | University of Ottawa (2018)</a:t>
            </a:r>
            <a:endParaRPr sz="1900">
              <a:solidFill>
                <a:srgbClr val="0F0E0C"/>
              </a:solidFill>
              <a:latin typeface="Helvetica Neue"/>
              <a:ea typeface="Helvetica Neue"/>
              <a:cs typeface="Helvetica Neue"/>
              <a:sym typeface="Helvetica Neue"/>
            </a:endParaRPr>
          </a:p>
        </p:txBody>
      </p:sp>
      <p:sp>
        <p:nvSpPr>
          <p:cNvPr id="160" name="Google Shape;160;ge1b23e5bd7_0_0"/>
          <p:cNvSpPr txBox="1"/>
          <p:nvPr/>
        </p:nvSpPr>
        <p:spPr>
          <a:xfrm>
            <a:off x="6423688" y="6501300"/>
            <a:ext cx="3605400" cy="5079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lang="en-US" sz="3299">
                <a:solidFill>
                  <a:srgbClr val="0F0E0C"/>
                </a:solidFill>
                <a:latin typeface="Helvetica Neue"/>
                <a:ea typeface="Helvetica Neue"/>
                <a:cs typeface="Helvetica Neue"/>
                <a:sym typeface="Helvetica Neue"/>
              </a:rPr>
              <a:t>Eric Baxter</a:t>
            </a:r>
            <a:endParaRPr b="0" i="0" sz="1400" u="none" cap="none" strike="noStrike">
              <a:solidFill>
                <a:srgbClr val="000000"/>
              </a:solidFill>
              <a:latin typeface="Arial"/>
              <a:ea typeface="Arial"/>
              <a:cs typeface="Arial"/>
              <a:sym typeface="Arial"/>
            </a:endParaRPr>
          </a:p>
        </p:txBody>
      </p:sp>
      <p:sp>
        <p:nvSpPr>
          <p:cNvPr id="161" name="Google Shape;161;ge1b23e5bd7_0_0"/>
          <p:cNvSpPr txBox="1"/>
          <p:nvPr/>
        </p:nvSpPr>
        <p:spPr>
          <a:xfrm>
            <a:off x="727842" y="7115400"/>
            <a:ext cx="4416900" cy="702000"/>
          </a:xfrm>
          <a:prstGeom prst="rect">
            <a:avLst/>
          </a:prstGeom>
          <a:noFill/>
          <a:ln>
            <a:noFill/>
          </a:ln>
        </p:spPr>
        <p:txBody>
          <a:bodyPr anchorCtr="0" anchor="t" bIns="0" lIns="0" spcFirstLastPara="1" rIns="0" wrap="square" tIns="0">
            <a:spAutoFit/>
          </a:bodyPr>
          <a:lstStyle/>
          <a:p>
            <a:pPr indent="0" lvl="1" marL="0" rtl="0" algn="l">
              <a:lnSpc>
                <a:spcPct val="140000"/>
              </a:lnSpc>
              <a:spcBef>
                <a:spcPts val="0"/>
              </a:spcBef>
              <a:spcAft>
                <a:spcPts val="0"/>
              </a:spcAft>
              <a:buClr>
                <a:schemeClr val="dk1"/>
              </a:buClr>
              <a:buSzPts val="1900"/>
              <a:buFont typeface="Arial"/>
              <a:buNone/>
            </a:pPr>
            <a:r>
              <a:rPr lang="en-US" sz="1900">
                <a:solidFill>
                  <a:srgbClr val="0F0E0C"/>
                </a:solidFill>
                <a:latin typeface="Helvetica Neue"/>
                <a:ea typeface="Helvetica Neue"/>
                <a:cs typeface="Helvetica Neue"/>
                <a:sym typeface="Helvetica Neue"/>
              </a:rPr>
              <a:t>MDS | UBCO (2021)</a:t>
            </a:r>
            <a:endParaRPr sz="1900">
              <a:solidFill>
                <a:srgbClr val="0F0E0C"/>
              </a:solidFill>
              <a:latin typeface="Helvetica Neue"/>
              <a:ea typeface="Helvetica Neue"/>
              <a:cs typeface="Helvetica Neue"/>
              <a:sym typeface="Helvetica Neue"/>
            </a:endParaRPr>
          </a:p>
          <a:p>
            <a:pPr indent="0" lvl="1" marL="0" rtl="0" algn="l">
              <a:lnSpc>
                <a:spcPct val="140000"/>
              </a:lnSpc>
              <a:spcBef>
                <a:spcPts val="0"/>
              </a:spcBef>
              <a:spcAft>
                <a:spcPts val="0"/>
              </a:spcAft>
              <a:buClr>
                <a:schemeClr val="dk1"/>
              </a:buClr>
              <a:buSzPts val="1900"/>
              <a:buFont typeface="Arial"/>
              <a:buNone/>
            </a:pPr>
            <a:r>
              <a:rPr lang="en-US" sz="1900">
                <a:solidFill>
                  <a:srgbClr val="0F0E0C"/>
                </a:solidFill>
                <a:latin typeface="Helvetica Neue"/>
                <a:ea typeface="Helvetica Neue"/>
                <a:cs typeface="Helvetica Neue"/>
                <a:sym typeface="Helvetica Neue"/>
              </a:rPr>
              <a:t>B.Sc. Computer Science | UBCO (2020)</a:t>
            </a:r>
            <a:endParaRPr sz="1900">
              <a:solidFill>
                <a:srgbClr val="0F0E0C"/>
              </a:solidFill>
              <a:latin typeface="Helvetica Neue"/>
              <a:ea typeface="Helvetica Neue"/>
              <a:cs typeface="Helvetica Neue"/>
              <a:sym typeface="Helvetica Neue"/>
            </a:endParaRPr>
          </a:p>
        </p:txBody>
      </p:sp>
      <p:sp>
        <p:nvSpPr>
          <p:cNvPr id="162" name="Google Shape;162;ge1b23e5bd7_0_0"/>
          <p:cNvSpPr txBox="1"/>
          <p:nvPr/>
        </p:nvSpPr>
        <p:spPr>
          <a:xfrm>
            <a:off x="727838" y="6501300"/>
            <a:ext cx="2970600" cy="5079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lang="en-US" sz="3299">
                <a:solidFill>
                  <a:srgbClr val="0F0E0C"/>
                </a:solidFill>
                <a:latin typeface="Helvetica Neue"/>
                <a:ea typeface="Helvetica Neue"/>
                <a:cs typeface="Helvetica Neue"/>
                <a:sym typeface="Helvetica Neue"/>
              </a:rPr>
              <a:t>Bohan Gao</a:t>
            </a:r>
            <a:endParaRPr b="0" i="0" sz="1400" u="none" cap="none" strike="noStrike">
              <a:solidFill>
                <a:srgbClr val="000000"/>
              </a:solidFill>
              <a:latin typeface="Arial"/>
              <a:ea typeface="Arial"/>
              <a:cs typeface="Arial"/>
              <a:sym typeface="Arial"/>
            </a:endParaRPr>
          </a:p>
        </p:txBody>
      </p:sp>
      <p:sp>
        <p:nvSpPr>
          <p:cNvPr id="163" name="Google Shape;163;ge1b23e5bd7_0_0"/>
          <p:cNvSpPr txBox="1"/>
          <p:nvPr/>
        </p:nvSpPr>
        <p:spPr>
          <a:xfrm>
            <a:off x="12515724" y="7115400"/>
            <a:ext cx="5451600" cy="1520700"/>
          </a:xfrm>
          <a:prstGeom prst="rect">
            <a:avLst/>
          </a:prstGeom>
          <a:noFill/>
          <a:ln>
            <a:noFill/>
          </a:ln>
        </p:spPr>
        <p:txBody>
          <a:bodyPr anchorCtr="0" anchor="t" bIns="0" lIns="0" spcFirstLastPara="1" rIns="0" wrap="square" tIns="0">
            <a:spAutoFit/>
          </a:bodyPr>
          <a:lstStyle/>
          <a:p>
            <a:pPr indent="0" lvl="1" marL="0" rtl="0" algn="l">
              <a:lnSpc>
                <a:spcPct val="140000"/>
              </a:lnSpc>
              <a:spcBef>
                <a:spcPts val="0"/>
              </a:spcBef>
              <a:spcAft>
                <a:spcPts val="0"/>
              </a:spcAft>
              <a:buClr>
                <a:schemeClr val="dk1"/>
              </a:buClr>
              <a:buSzPts val="1900"/>
              <a:buFont typeface="Arial"/>
              <a:buNone/>
            </a:pPr>
            <a:r>
              <a:rPr lang="en-US" sz="1900">
                <a:solidFill>
                  <a:srgbClr val="0F0E0C"/>
                </a:solidFill>
                <a:latin typeface="Helvetica Neue"/>
                <a:ea typeface="Helvetica Neue"/>
                <a:cs typeface="Helvetica Neue"/>
                <a:sym typeface="Helvetica Neue"/>
              </a:rPr>
              <a:t>MDS | UBCO (2021)</a:t>
            </a:r>
            <a:endParaRPr sz="1900">
              <a:solidFill>
                <a:srgbClr val="0F0E0C"/>
              </a:solidFill>
              <a:latin typeface="Helvetica Neue"/>
              <a:ea typeface="Helvetica Neue"/>
              <a:cs typeface="Helvetica Neue"/>
              <a:sym typeface="Helvetica Neue"/>
            </a:endParaRPr>
          </a:p>
          <a:p>
            <a:pPr indent="0" lvl="1" marL="0" rtl="0" algn="l">
              <a:lnSpc>
                <a:spcPct val="140000"/>
              </a:lnSpc>
              <a:spcBef>
                <a:spcPts val="0"/>
              </a:spcBef>
              <a:spcAft>
                <a:spcPts val="0"/>
              </a:spcAft>
              <a:buClr>
                <a:schemeClr val="dk1"/>
              </a:buClr>
              <a:buSzPts val="1900"/>
              <a:buFont typeface="Arial"/>
              <a:buNone/>
            </a:pPr>
            <a:r>
              <a:rPr lang="en-US" sz="1900">
                <a:solidFill>
                  <a:srgbClr val="0F0E0C"/>
                </a:solidFill>
                <a:latin typeface="Helvetica Neue"/>
                <a:ea typeface="Helvetica Neue"/>
                <a:cs typeface="Helvetica Neue"/>
                <a:sym typeface="Helvetica Neue"/>
              </a:rPr>
              <a:t>MBA | EGADE Business School (2017)</a:t>
            </a:r>
            <a:endParaRPr sz="1900">
              <a:solidFill>
                <a:srgbClr val="0F0E0C"/>
              </a:solidFill>
              <a:latin typeface="Helvetica Neue"/>
              <a:ea typeface="Helvetica Neue"/>
              <a:cs typeface="Helvetica Neue"/>
              <a:sym typeface="Helvetica Neue"/>
            </a:endParaRPr>
          </a:p>
          <a:p>
            <a:pPr indent="0" lvl="1" marL="0" rtl="0" algn="l">
              <a:lnSpc>
                <a:spcPct val="140000"/>
              </a:lnSpc>
              <a:spcBef>
                <a:spcPts val="0"/>
              </a:spcBef>
              <a:spcAft>
                <a:spcPts val="0"/>
              </a:spcAft>
              <a:buClr>
                <a:schemeClr val="dk1"/>
              </a:buClr>
              <a:buSzPts val="1900"/>
              <a:buFont typeface="Arial"/>
              <a:buNone/>
            </a:pPr>
            <a:r>
              <a:rPr lang="en-US" sz="1900">
                <a:solidFill>
                  <a:srgbClr val="0F0E0C"/>
                </a:solidFill>
                <a:latin typeface="Helvetica Neue"/>
                <a:ea typeface="Helvetica Neue"/>
                <a:cs typeface="Helvetica Neue"/>
                <a:sym typeface="Helvetica Neue"/>
              </a:rPr>
              <a:t>B.A. Financial Management | Tec de Monterrey (2010)</a:t>
            </a:r>
            <a:endParaRPr sz="1900">
              <a:solidFill>
                <a:srgbClr val="0F0E0C"/>
              </a:solidFill>
              <a:latin typeface="Helvetica Neue"/>
              <a:ea typeface="Helvetica Neue"/>
              <a:cs typeface="Helvetica Neue"/>
              <a:sym typeface="Helvetica Neue"/>
            </a:endParaRPr>
          </a:p>
        </p:txBody>
      </p:sp>
      <p:sp>
        <p:nvSpPr>
          <p:cNvPr id="164" name="Google Shape;164;ge1b23e5bd7_0_0"/>
          <p:cNvSpPr txBox="1"/>
          <p:nvPr/>
        </p:nvSpPr>
        <p:spPr>
          <a:xfrm>
            <a:off x="12515724" y="6501300"/>
            <a:ext cx="3374400" cy="5079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299"/>
              <a:buFont typeface="Arial"/>
              <a:buNone/>
            </a:pPr>
            <a:r>
              <a:rPr lang="en-US" sz="3299">
                <a:solidFill>
                  <a:srgbClr val="0F0E0C"/>
                </a:solidFill>
                <a:latin typeface="Helvetica Neue"/>
                <a:ea typeface="Helvetica Neue"/>
                <a:cs typeface="Helvetica Neue"/>
                <a:sym typeface="Helvetica Neue"/>
              </a:rPr>
              <a:t>Vicens Paneque</a:t>
            </a:r>
            <a:endParaRPr b="0" i="0" sz="1400" u="none" cap="none" strike="noStrike">
              <a:solidFill>
                <a:srgbClr val="000000"/>
              </a:solidFill>
              <a:latin typeface="Arial"/>
              <a:ea typeface="Arial"/>
              <a:cs typeface="Arial"/>
              <a:sym typeface="Arial"/>
            </a:endParaRPr>
          </a:p>
        </p:txBody>
      </p:sp>
      <p:pic>
        <p:nvPicPr>
          <p:cNvPr id="165" name="Google Shape;165;ge1b23e5bd7_0_0"/>
          <p:cNvPicPr preferRelativeResize="0"/>
          <p:nvPr/>
        </p:nvPicPr>
        <p:blipFill>
          <a:blip r:embed="rId3">
            <a:alphaModFix/>
          </a:blip>
          <a:stretch>
            <a:fillRect/>
          </a:stretch>
        </p:blipFill>
        <p:spPr>
          <a:xfrm>
            <a:off x="13358163" y="2931200"/>
            <a:ext cx="3249375" cy="3249375"/>
          </a:xfrm>
          <a:prstGeom prst="rect">
            <a:avLst/>
          </a:prstGeom>
          <a:noFill/>
          <a:ln>
            <a:noFill/>
          </a:ln>
        </p:spPr>
      </p:pic>
      <p:pic>
        <p:nvPicPr>
          <p:cNvPr id="166" name="Google Shape;166;ge1b23e5bd7_0_0"/>
          <p:cNvPicPr preferRelativeResize="0"/>
          <p:nvPr/>
        </p:nvPicPr>
        <p:blipFill>
          <a:blip r:embed="rId4">
            <a:alphaModFix/>
          </a:blip>
          <a:stretch>
            <a:fillRect/>
          </a:stretch>
        </p:blipFill>
        <p:spPr>
          <a:xfrm>
            <a:off x="7118650" y="2932012"/>
            <a:ext cx="3249377" cy="3247750"/>
          </a:xfrm>
          <a:prstGeom prst="rect">
            <a:avLst/>
          </a:prstGeom>
          <a:noFill/>
          <a:ln>
            <a:noFill/>
          </a:ln>
        </p:spPr>
      </p:pic>
      <p:pic>
        <p:nvPicPr>
          <p:cNvPr id="167" name="Google Shape;167;ge1b23e5bd7_0_0"/>
          <p:cNvPicPr preferRelativeResize="0"/>
          <p:nvPr/>
        </p:nvPicPr>
        <p:blipFill rotWithShape="1">
          <a:blip r:embed="rId5">
            <a:alphaModFix/>
          </a:blip>
          <a:srcRect b="16431" l="0" r="0" t="1202"/>
          <a:stretch/>
        </p:blipFill>
        <p:spPr>
          <a:xfrm>
            <a:off x="1313238" y="2935224"/>
            <a:ext cx="3246121" cy="32461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27"/>
          <p:cNvSpPr txBox="1"/>
          <p:nvPr/>
        </p:nvSpPr>
        <p:spPr>
          <a:xfrm>
            <a:off x="2490108" y="4440807"/>
            <a:ext cx="13307784" cy="140538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Clr>
                <a:srgbClr val="000000"/>
              </a:buClr>
              <a:buSzPts val="8840"/>
              <a:buFont typeface="Arial"/>
              <a:buNone/>
            </a:pPr>
            <a:r>
              <a:rPr b="0" i="0" lang="en-US" sz="8840" u="none" cap="none" strike="noStrike">
                <a:solidFill>
                  <a:srgbClr val="FF0000"/>
                </a:solidFill>
                <a:latin typeface="Helvetica Neue"/>
                <a:ea typeface="Helvetica Neue"/>
                <a:cs typeface="Helvetica Neue"/>
                <a:sym typeface="Helvetica Neue"/>
              </a:rPr>
              <a:t>Thank you!</a:t>
            </a:r>
            <a:endParaRPr b="0" i="0" sz="1400" u="none" cap="none" strike="noStrike">
              <a:solidFill>
                <a:srgbClr val="000000"/>
              </a:solidFill>
              <a:latin typeface="Arial"/>
              <a:ea typeface="Arial"/>
              <a:cs typeface="Arial"/>
              <a:sym typeface="Arial"/>
            </a:endParaRPr>
          </a:p>
        </p:txBody>
      </p:sp>
      <p:pic>
        <p:nvPicPr>
          <p:cNvPr descr="Text&#10;&#10;Description automatically generated" id="786" name="Google Shape;786;p27"/>
          <p:cNvPicPr preferRelativeResize="0"/>
          <p:nvPr/>
        </p:nvPicPr>
        <p:blipFill rotWithShape="1">
          <a:blip r:embed="rId3">
            <a:alphaModFix/>
          </a:blip>
          <a:srcRect b="0" l="0" r="0" t="0"/>
          <a:stretch/>
        </p:blipFill>
        <p:spPr>
          <a:xfrm>
            <a:off x="13457331" y="294329"/>
            <a:ext cx="3691013" cy="1308207"/>
          </a:xfrm>
          <a:prstGeom prst="rect">
            <a:avLst/>
          </a:prstGeom>
          <a:noFill/>
          <a:ln>
            <a:noFill/>
          </a:ln>
        </p:spPr>
      </p:pic>
      <p:pic>
        <p:nvPicPr>
          <p:cNvPr id="787" name="Google Shape;787;p27"/>
          <p:cNvPicPr preferRelativeResize="0"/>
          <p:nvPr/>
        </p:nvPicPr>
        <p:blipFill rotWithShape="1">
          <a:blip r:embed="rId4">
            <a:alphaModFix/>
          </a:blip>
          <a:srcRect b="0" l="0" r="0" t="0"/>
          <a:stretch/>
        </p:blipFill>
        <p:spPr>
          <a:xfrm>
            <a:off x="1028700" y="633840"/>
            <a:ext cx="3355659" cy="629186"/>
          </a:xfrm>
          <a:prstGeom prst="rect">
            <a:avLst/>
          </a:prstGeom>
          <a:noFill/>
          <a:ln>
            <a:noFill/>
          </a:ln>
        </p:spPr>
      </p:pic>
      <p:grpSp>
        <p:nvGrpSpPr>
          <p:cNvPr id="788" name="Google Shape;788;p27"/>
          <p:cNvGrpSpPr/>
          <p:nvPr/>
        </p:nvGrpSpPr>
        <p:grpSpPr>
          <a:xfrm>
            <a:off x="0" y="9457618"/>
            <a:ext cx="18288001" cy="838907"/>
            <a:chOff x="0" y="0"/>
            <a:chExt cx="24384001" cy="1118542"/>
          </a:xfrm>
        </p:grpSpPr>
        <p:sp>
          <p:nvSpPr>
            <p:cNvPr id="789" name="Google Shape;789;p27"/>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7"/>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7"/>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7"/>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793" name="Google Shape;793;p27"/>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lang="en-US" sz="2399">
                <a:solidFill>
                  <a:srgbClr val="F43300"/>
                </a:solidFill>
                <a:latin typeface="Helvetica Neue"/>
                <a:ea typeface="Helvetica Neue"/>
                <a:cs typeface="Helvetica Neue"/>
                <a:sym typeface="Helvetica Neue"/>
              </a:rPr>
              <a:t>30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 picture containing schematic&#10;&#10;Description automatically generated" id="173" name="Google Shape;173;p3"/>
          <p:cNvPicPr preferRelativeResize="0"/>
          <p:nvPr/>
        </p:nvPicPr>
        <p:blipFill rotWithShape="1">
          <a:blip r:embed="rId3">
            <a:alphaModFix/>
          </a:blip>
          <a:srcRect b="0" l="0" r="0" t="0"/>
          <a:stretch/>
        </p:blipFill>
        <p:spPr>
          <a:xfrm>
            <a:off x="7631054" y="2445288"/>
            <a:ext cx="10654095" cy="6088054"/>
          </a:xfrm>
          <a:prstGeom prst="rect">
            <a:avLst/>
          </a:prstGeom>
          <a:noFill/>
          <a:ln>
            <a:noFill/>
          </a:ln>
        </p:spPr>
      </p:pic>
      <p:grpSp>
        <p:nvGrpSpPr>
          <p:cNvPr id="174" name="Google Shape;174;p3"/>
          <p:cNvGrpSpPr/>
          <p:nvPr/>
        </p:nvGrpSpPr>
        <p:grpSpPr>
          <a:xfrm>
            <a:off x="1028700" y="1028700"/>
            <a:ext cx="4398254" cy="1217621"/>
            <a:chOff x="0" y="0"/>
            <a:chExt cx="5864338" cy="1623494"/>
          </a:xfrm>
        </p:grpSpPr>
        <p:sp>
          <p:nvSpPr>
            <p:cNvPr id="175" name="Google Shape;175;p3"/>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176" name="Google Shape;176;p3"/>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Partner</a:t>
              </a:r>
              <a:endParaRPr b="0" i="0" sz="1400" u="none" cap="none" strike="noStrike">
                <a:solidFill>
                  <a:srgbClr val="000000"/>
                </a:solidFill>
                <a:latin typeface="Arial"/>
                <a:ea typeface="Arial"/>
                <a:cs typeface="Arial"/>
                <a:sym typeface="Arial"/>
              </a:endParaRPr>
            </a:p>
          </p:txBody>
        </p:sp>
      </p:grpSp>
      <p:sp>
        <p:nvSpPr>
          <p:cNvPr id="177" name="Google Shape;177;p3"/>
          <p:cNvSpPr/>
          <p:nvPr/>
        </p:nvSpPr>
        <p:spPr>
          <a:xfrm>
            <a:off x="-36718" y="3690847"/>
            <a:ext cx="788531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txBox="1"/>
          <p:nvPr/>
        </p:nvSpPr>
        <p:spPr>
          <a:xfrm>
            <a:off x="0" y="3783290"/>
            <a:ext cx="7829599" cy="710772"/>
          </a:xfrm>
          <a:prstGeom prst="rect">
            <a:avLst/>
          </a:prstGeom>
          <a:noFill/>
          <a:ln>
            <a:noFill/>
          </a:ln>
        </p:spPr>
        <p:txBody>
          <a:bodyPr anchorCtr="0" anchor="ctr" bIns="0" lIns="0" spcFirstLastPara="1" rIns="0" wrap="square" tIns="0">
            <a:spAutoFit/>
          </a:bodyPr>
          <a:lstStyle/>
          <a:p>
            <a:pPr indent="0" lvl="0" marL="0" marR="0" rtl="0" algn="ctr">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Statistics Canada</a:t>
            </a:r>
            <a:endParaRPr b="0" i="0" sz="1400" u="none" cap="none" strike="noStrike">
              <a:solidFill>
                <a:srgbClr val="000000"/>
              </a:solidFill>
              <a:latin typeface="Arial"/>
              <a:ea typeface="Arial"/>
              <a:cs typeface="Arial"/>
              <a:sym typeface="Arial"/>
            </a:endParaRPr>
          </a:p>
        </p:txBody>
      </p:sp>
      <p:grpSp>
        <p:nvGrpSpPr>
          <p:cNvPr id="179" name="Google Shape;179;p3"/>
          <p:cNvGrpSpPr/>
          <p:nvPr/>
        </p:nvGrpSpPr>
        <p:grpSpPr>
          <a:xfrm>
            <a:off x="0" y="9457618"/>
            <a:ext cx="18288001" cy="838907"/>
            <a:chOff x="0" y="0"/>
            <a:chExt cx="24384001" cy="1118542"/>
          </a:xfrm>
        </p:grpSpPr>
        <p:sp>
          <p:nvSpPr>
            <p:cNvPr id="180" name="Google Shape;180;p3"/>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184" name="Google Shape;184;p3"/>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0" y="6159356"/>
            <a:ext cx="7885318" cy="929671"/>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txBox="1"/>
          <p:nvPr/>
        </p:nvSpPr>
        <p:spPr>
          <a:xfrm>
            <a:off x="36718" y="6251799"/>
            <a:ext cx="7829599" cy="710772"/>
          </a:xfrm>
          <a:prstGeom prst="rect">
            <a:avLst/>
          </a:prstGeom>
          <a:noFill/>
          <a:ln>
            <a:noFill/>
          </a:ln>
        </p:spPr>
        <p:txBody>
          <a:bodyPr anchorCtr="0" anchor="ctr" bIns="0" lIns="0" spcFirstLastPara="1" rIns="0" wrap="square" tIns="0">
            <a:spAutoFit/>
          </a:bodyPr>
          <a:lstStyle/>
          <a:p>
            <a:pPr indent="0" lvl="0" marL="0" marR="0" rtl="0" algn="ctr">
              <a:lnSpc>
                <a:spcPct val="140012"/>
              </a:lnSpc>
              <a:spcBef>
                <a:spcPts val="0"/>
              </a:spcBef>
              <a:spcAft>
                <a:spcPts val="0"/>
              </a:spcAft>
              <a:buClr>
                <a:srgbClr val="000000"/>
              </a:buClr>
              <a:buSzPts val="3299"/>
              <a:buFont typeface="Arial"/>
              <a:buNone/>
            </a:pPr>
            <a:r>
              <a:rPr b="1" i="0" lang="en-US" sz="3299" u="none" cap="none" strike="noStrike">
                <a:solidFill>
                  <a:schemeClr val="lt1"/>
                </a:solidFill>
                <a:latin typeface="Helvetica Neue"/>
                <a:ea typeface="Helvetica Neue"/>
                <a:cs typeface="Helvetica Neue"/>
                <a:sym typeface="Helvetica Neue"/>
              </a:rPr>
              <a:t>Centre for Special Business Projects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4"/>
          <p:cNvGrpSpPr/>
          <p:nvPr/>
        </p:nvGrpSpPr>
        <p:grpSpPr>
          <a:xfrm>
            <a:off x="0" y="9457618"/>
            <a:ext cx="18288001" cy="838907"/>
            <a:chOff x="0" y="0"/>
            <a:chExt cx="24384001" cy="1118542"/>
          </a:xfrm>
        </p:grpSpPr>
        <p:sp>
          <p:nvSpPr>
            <p:cNvPr id="193" name="Google Shape;193;p4"/>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197" name="Google Shape;197;p4"/>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grpSp>
        <p:nvGrpSpPr>
          <p:cNvPr id="198" name="Google Shape;198;p4"/>
          <p:cNvGrpSpPr/>
          <p:nvPr/>
        </p:nvGrpSpPr>
        <p:grpSpPr>
          <a:xfrm>
            <a:off x="1028700" y="1028700"/>
            <a:ext cx="4398254" cy="1217621"/>
            <a:chOff x="0" y="0"/>
            <a:chExt cx="5864338" cy="1623494"/>
          </a:xfrm>
        </p:grpSpPr>
        <p:sp>
          <p:nvSpPr>
            <p:cNvPr id="199" name="Google Shape;199;p4"/>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200" name="Google Shape;200;p4"/>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Introduction</a:t>
              </a:r>
              <a:endParaRPr b="0" i="0" sz="1400" u="none" cap="none" strike="noStrike">
                <a:solidFill>
                  <a:srgbClr val="000000"/>
                </a:solidFill>
                <a:latin typeface="Arial"/>
                <a:ea typeface="Arial"/>
                <a:cs typeface="Arial"/>
                <a:sym typeface="Arial"/>
              </a:endParaRPr>
            </a:p>
          </p:txBody>
        </p:sp>
      </p:grpSp>
      <p:grpSp>
        <p:nvGrpSpPr>
          <p:cNvPr id="201" name="Google Shape;201;p4"/>
          <p:cNvGrpSpPr/>
          <p:nvPr/>
        </p:nvGrpSpPr>
        <p:grpSpPr>
          <a:xfrm>
            <a:off x="-1995116" y="2866131"/>
            <a:ext cx="11599811" cy="5946477"/>
            <a:chOff x="-4993065" y="-765025"/>
            <a:chExt cx="11599811" cy="5946477"/>
          </a:xfrm>
        </p:grpSpPr>
        <p:sp>
          <p:nvSpPr>
            <p:cNvPr id="202" name="Google Shape;202;p4"/>
            <p:cNvSpPr/>
            <p:nvPr/>
          </p:nvSpPr>
          <p:spPr>
            <a:xfrm>
              <a:off x="-4993065" y="-765025"/>
              <a:ext cx="5946477" cy="5946477"/>
            </a:xfrm>
            <a:prstGeom prst="blockArc">
              <a:avLst>
                <a:gd fmla="val 18900000" name="adj1"/>
                <a:gd fmla="val 2700000" name="adj2"/>
                <a:gd fmla="val 363" name="adj3"/>
              </a:avLst>
            </a:prstGeom>
            <a:no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613193" y="441642"/>
              <a:ext cx="5993553" cy="88328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txBox="1"/>
            <p:nvPr/>
          </p:nvSpPr>
          <p:spPr>
            <a:xfrm>
              <a:off x="613193" y="441642"/>
              <a:ext cx="5993553" cy="883285"/>
            </a:xfrm>
            <a:prstGeom prst="rect">
              <a:avLst/>
            </a:prstGeom>
            <a:noFill/>
            <a:ln>
              <a:noFill/>
            </a:ln>
          </p:spPr>
          <p:txBody>
            <a:bodyPr anchorCtr="0" anchor="ctr" bIns="101600" lIns="701100" spcFirstLastPara="1" rIns="101600" wrap="square" tIns="101600">
              <a:noAutofit/>
            </a:bodyPr>
            <a:lstStyle/>
            <a:p>
              <a:pPr indent="0" lvl="0" marL="0" marR="0" rtl="0" algn="l">
                <a:lnSpc>
                  <a:spcPct val="90000"/>
                </a:lnSpc>
                <a:spcBef>
                  <a:spcPts val="0"/>
                </a:spcBef>
                <a:spcAft>
                  <a:spcPts val="0"/>
                </a:spcAft>
                <a:buClr>
                  <a:schemeClr val="lt1"/>
                </a:buClr>
                <a:buSzPts val="4000"/>
                <a:buFont typeface="Helvetica Neue"/>
                <a:buNone/>
              </a:pPr>
              <a:r>
                <a:rPr b="0" i="0" lang="en-US" sz="4000" u="none" cap="none" strike="noStrike">
                  <a:solidFill>
                    <a:schemeClr val="dk1"/>
                  </a:solidFill>
                  <a:latin typeface="Helvetica Neue"/>
                  <a:ea typeface="Helvetica Neue"/>
                  <a:cs typeface="Helvetica Neue"/>
                  <a:sym typeface="Helvetica Neue"/>
                </a:rPr>
                <a:t>Health Crisis</a:t>
              </a:r>
              <a:endParaRPr b="0" i="0" sz="1400" u="none" cap="none" strike="noStrike">
                <a:solidFill>
                  <a:schemeClr val="dk1"/>
                </a:solidFill>
                <a:latin typeface="Arial"/>
                <a:ea typeface="Arial"/>
                <a:cs typeface="Arial"/>
                <a:sym typeface="Arial"/>
              </a:endParaRPr>
            </a:p>
          </p:txBody>
        </p:sp>
        <p:sp>
          <p:nvSpPr>
            <p:cNvPr id="205" name="Google Shape;205;p4"/>
            <p:cNvSpPr/>
            <p:nvPr/>
          </p:nvSpPr>
          <p:spPr>
            <a:xfrm>
              <a:off x="61140" y="331232"/>
              <a:ext cx="1104106" cy="1104106"/>
            </a:xfrm>
            <a:prstGeom prst="ellipse">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934268" y="1766570"/>
              <a:ext cx="5672478" cy="88328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txBox="1"/>
            <p:nvPr/>
          </p:nvSpPr>
          <p:spPr>
            <a:xfrm>
              <a:off x="934268" y="1766570"/>
              <a:ext cx="5672478" cy="883285"/>
            </a:xfrm>
            <a:prstGeom prst="rect">
              <a:avLst/>
            </a:prstGeom>
            <a:noFill/>
            <a:ln>
              <a:noFill/>
            </a:ln>
          </p:spPr>
          <p:txBody>
            <a:bodyPr anchorCtr="0" anchor="ctr" bIns="101600" lIns="701100" spcFirstLastPara="1" rIns="101600" wrap="square" tIns="101600">
              <a:noAutofit/>
            </a:bodyPr>
            <a:lstStyle/>
            <a:p>
              <a:pPr indent="0" lvl="0" marL="0" marR="0" rtl="0" algn="l">
                <a:lnSpc>
                  <a:spcPct val="90000"/>
                </a:lnSpc>
                <a:spcBef>
                  <a:spcPts val="0"/>
                </a:spcBef>
                <a:spcAft>
                  <a:spcPts val="0"/>
                </a:spcAft>
                <a:buClr>
                  <a:schemeClr val="lt1"/>
                </a:buClr>
                <a:buSzPts val="4000"/>
                <a:buFont typeface="Helvetica Neue"/>
                <a:buNone/>
              </a:pPr>
              <a:r>
                <a:rPr b="0" i="0" lang="en-US" sz="4000" u="none" cap="none" strike="noStrike">
                  <a:solidFill>
                    <a:schemeClr val="dk1"/>
                  </a:solidFill>
                  <a:latin typeface="Helvetica Neue"/>
                  <a:ea typeface="Helvetica Neue"/>
                  <a:cs typeface="Helvetica Neue"/>
                  <a:sym typeface="Helvetica Neue"/>
                </a:rPr>
                <a:t>Economic Hardship</a:t>
              </a:r>
              <a:endParaRPr b="0" i="0" sz="1400" u="none" cap="none" strike="noStrike">
                <a:solidFill>
                  <a:schemeClr val="dk1"/>
                </a:solidFill>
                <a:latin typeface="Arial"/>
                <a:ea typeface="Arial"/>
                <a:cs typeface="Arial"/>
                <a:sym typeface="Arial"/>
              </a:endParaRPr>
            </a:p>
          </p:txBody>
        </p:sp>
        <p:sp>
          <p:nvSpPr>
            <p:cNvPr id="208" name="Google Shape;208;p4"/>
            <p:cNvSpPr/>
            <p:nvPr/>
          </p:nvSpPr>
          <p:spPr>
            <a:xfrm>
              <a:off x="382214" y="1656160"/>
              <a:ext cx="1104106" cy="1104106"/>
            </a:xfrm>
            <a:prstGeom prst="ellipse">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613193" y="3091498"/>
              <a:ext cx="5993553" cy="88328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613193" y="3091498"/>
              <a:ext cx="5993553" cy="883285"/>
            </a:xfrm>
            <a:prstGeom prst="rect">
              <a:avLst/>
            </a:prstGeom>
            <a:noFill/>
            <a:ln>
              <a:noFill/>
            </a:ln>
          </p:spPr>
          <p:txBody>
            <a:bodyPr anchorCtr="0" anchor="ctr" bIns="101600" lIns="701100" spcFirstLastPara="1" rIns="101600" wrap="square" tIns="101600">
              <a:noAutofit/>
            </a:bodyPr>
            <a:lstStyle/>
            <a:p>
              <a:pPr indent="0" lvl="0" marL="0" marR="0" rtl="0" algn="l">
                <a:lnSpc>
                  <a:spcPct val="90000"/>
                </a:lnSpc>
                <a:spcBef>
                  <a:spcPts val="0"/>
                </a:spcBef>
                <a:spcAft>
                  <a:spcPts val="0"/>
                </a:spcAft>
                <a:buClr>
                  <a:schemeClr val="lt1"/>
                </a:buClr>
                <a:buSzPts val="4000"/>
                <a:buFont typeface="Helvetica Neue"/>
                <a:buNone/>
              </a:pPr>
              <a:r>
                <a:rPr b="0" i="0" lang="en-US" sz="4000" u="none" cap="none" strike="noStrike">
                  <a:solidFill>
                    <a:schemeClr val="dk1"/>
                  </a:solidFill>
                  <a:latin typeface="Helvetica Neue"/>
                  <a:ea typeface="Helvetica Neue"/>
                  <a:cs typeface="Helvetica Neue"/>
                  <a:sym typeface="Helvetica Neue"/>
                </a:rPr>
                <a:t>Lockdown</a:t>
              </a:r>
              <a:endParaRPr b="0" i="0" sz="1400" u="none" cap="none" strike="noStrike">
                <a:solidFill>
                  <a:schemeClr val="dk1"/>
                </a:solidFill>
                <a:latin typeface="Arial"/>
                <a:ea typeface="Arial"/>
                <a:cs typeface="Arial"/>
                <a:sym typeface="Arial"/>
              </a:endParaRPr>
            </a:p>
          </p:txBody>
        </p:sp>
        <p:sp>
          <p:nvSpPr>
            <p:cNvPr id="211" name="Google Shape;211;p4"/>
            <p:cNvSpPr/>
            <p:nvPr/>
          </p:nvSpPr>
          <p:spPr>
            <a:xfrm>
              <a:off x="61140" y="2981088"/>
              <a:ext cx="1104106" cy="1104106"/>
            </a:xfrm>
            <a:prstGeom prst="ellipse">
              <a:avLst/>
            </a:prstGeom>
            <a:solidFill>
              <a:schemeClr val="lt1"/>
            </a:solidFill>
            <a:ln cap="flat" cmpd="sng" w="25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4"/>
          <p:cNvSpPr txBox="1"/>
          <p:nvPr/>
        </p:nvSpPr>
        <p:spPr>
          <a:xfrm>
            <a:off x="546948" y="5513000"/>
            <a:ext cx="2745300" cy="677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COVID-19</a:t>
            </a:r>
            <a:endParaRPr b="0" i="0" sz="1400" u="none" cap="none" strike="noStrike">
              <a:solidFill>
                <a:srgbClr val="000000"/>
              </a:solidFill>
              <a:latin typeface="Arial"/>
              <a:ea typeface="Arial"/>
              <a:cs typeface="Arial"/>
              <a:sym typeface="Arial"/>
            </a:endParaRPr>
          </a:p>
        </p:txBody>
      </p:sp>
      <p:sp>
        <p:nvSpPr>
          <p:cNvPr id="213" name="Google Shape;213;p4"/>
          <p:cNvSpPr txBox="1"/>
          <p:nvPr/>
        </p:nvSpPr>
        <p:spPr>
          <a:xfrm>
            <a:off x="9991562" y="5500664"/>
            <a:ext cx="7425600" cy="677400"/>
          </a:xfrm>
          <a:prstGeom prst="rect">
            <a:avLst/>
          </a:prstGeom>
          <a:noFill/>
          <a:ln>
            <a:noFill/>
          </a:ln>
        </p:spPr>
        <p:txBody>
          <a:bodyPr anchorCtr="0" anchor="t" bIns="0" lIns="0" spcFirstLastPara="1" rIns="0" wrap="square" tIns="0">
            <a:spAutoFit/>
          </a:bodyPr>
          <a:lstStyle/>
          <a:p>
            <a:pPr indent="0" lvl="0" marL="0" marR="0" rtl="0" algn="r">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Temporary Wage Subsidies</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a:off x="9829800" y="5570150"/>
            <a:ext cx="457200" cy="586200"/>
          </a:xfrm>
          <a:prstGeom prst="rightArrow">
            <a:avLst>
              <a:gd fmla="val 46811"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pSp>
        <p:nvGrpSpPr>
          <p:cNvPr id="220" name="Google Shape;220;p5"/>
          <p:cNvGrpSpPr/>
          <p:nvPr/>
        </p:nvGrpSpPr>
        <p:grpSpPr>
          <a:xfrm>
            <a:off x="0" y="9457618"/>
            <a:ext cx="18288001" cy="838907"/>
            <a:chOff x="0" y="0"/>
            <a:chExt cx="24384001" cy="1118542"/>
          </a:xfrm>
        </p:grpSpPr>
        <p:sp>
          <p:nvSpPr>
            <p:cNvPr id="221" name="Google Shape;221;p5"/>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225" name="Google Shape;225;p5"/>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6</a:t>
            </a:r>
            <a:endParaRPr b="0" i="0" sz="1400" u="none" cap="none" strike="noStrike">
              <a:solidFill>
                <a:srgbClr val="000000"/>
              </a:solidFill>
              <a:latin typeface="Arial"/>
              <a:ea typeface="Arial"/>
              <a:cs typeface="Arial"/>
              <a:sym typeface="Arial"/>
            </a:endParaRPr>
          </a:p>
        </p:txBody>
      </p:sp>
      <p:grpSp>
        <p:nvGrpSpPr>
          <p:cNvPr id="226" name="Google Shape;226;p5"/>
          <p:cNvGrpSpPr/>
          <p:nvPr/>
        </p:nvGrpSpPr>
        <p:grpSpPr>
          <a:xfrm>
            <a:off x="1028700" y="1028700"/>
            <a:ext cx="4398254" cy="1217621"/>
            <a:chOff x="0" y="0"/>
            <a:chExt cx="5864338" cy="1623494"/>
          </a:xfrm>
        </p:grpSpPr>
        <p:sp>
          <p:nvSpPr>
            <p:cNvPr id="227" name="Google Shape;227;p5"/>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228" name="Google Shape;228;p5"/>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Background</a:t>
              </a:r>
              <a:endParaRPr b="0" i="0" sz="1400" u="none" cap="none" strike="noStrike">
                <a:solidFill>
                  <a:srgbClr val="000000"/>
                </a:solidFill>
                <a:latin typeface="Arial"/>
                <a:ea typeface="Arial"/>
                <a:cs typeface="Arial"/>
                <a:sym typeface="Arial"/>
              </a:endParaRPr>
            </a:p>
          </p:txBody>
        </p:sp>
      </p:grpSp>
      <p:sp>
        <p:nvSpPr>
          <p:cNvPr id="229" name="Google Shape;229;p5"/>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5"/>
          <p:cNvPicPr preferRelativeResize="0"/>
          <p:nvPr/>
        </p:nvPicPr>
        <p:blipFill rotWithShape="1">
          <a:blip r:embed="rId3">
            <a:alphaModFix/>
          </a:blip>
          <a:srcRect b="0" l="0" r="0" t="0"/>
          <a:stretch/>
        </p:blipFill>
        <p:spPr>
          <a:xfrm>
            <a:off x="6781800" y="194675"/>
            <a:ext cx="10896600" cy="9139825"/>
          </a:xfrm>
          <a:prstGeom prst="rect">
            <a:avLst/>
          </a:prstGeom>
          <a:noFill/>
          <a:ln>
            <a:noFill/>
          </a:ln>
        </p:spPr>
      </p:pic>
      <p:sp>
        <p:nvSpPr>
          <p:cNvPr id="231" name="Google Shape;231;p5"/>
          <p:cNvSpPr txBox="1"/>
          <p:nvPr/>
        </p:nvSpPr>
        <p:spPr>
          <a:xfrm>
            <a:off x="13877925" y="9746613"/>
            <a:ext cx="3327362" cy="256609"/>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Source: Government of Canada</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0" y="3162301"/>
            <a:ext cx="5423087" cy="113113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
          <p:cNvSpPr txBox="1"/>
          <p:nvPr/>
        </p:nvSpPr>
        <p:spPr>
          <a:xfrm>
            <a:off x="0" y="3295651"/>
            <a:ext cx="5423100" cy="8442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Canada’s COVID-19 </a:t>
            </a:r>
            <a:endParaRPr b="0" i="0" sz="1400" u="none" cap="none" strike="noStrike">
              <a:solidFill>
                <a:srgbClr val="000000"/>
              </a:solidFill>
              <a:latin typeface="Arial"/>
              <a:ea typeface="Arial"/>
              <a:cs typeface="Arial"/>
              <a:sym typeface="Arial"/>
            </a:endParaRPr>
          </a:p>
          <a:p>
            <a:pPr indent="0" lvl="0" marL="0" marR="0" rtl="0" algn="ctr">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Economic Response Plan</a:t>
            </a:r>
            <a:endParaRPr b="0" i="0" sz="1400" u="none" cap="none" strike="noStrike">
              <a:solidFill>
                <a:srgbClr val="000000"/>
              </a:solidFill>
              <a:latin typeface="Arial"/>
              <a:ea typeface="Arial"/>
              <a:cs typeface="Arial"/>
              <a:sym typeface="Arial"/>
            </a:endParaRPr>
          </a:p>
        </p:txBody>
      </p:sp>
      <p:sp>
        <p:nvSpPr>
          <p:cNvPr id="234" name="Google Shape;234;p5"/>
          <p:cNvSpPr/>
          <p:nvPr/>
        </p:nvSpPr>
        <p:spPr>
          <a:xfrm>
            <a:off x="0" y="5209417"/>
            <a:ext cx="5423087" cy="113113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
          <p:cNvSpPr txBox="1"/>
          <p:nvPr/>
        </p:nvSpPr>
        <p:spPr>
          <a:xfrm>
            <a:off x="0" y="5585351"/>
            <a:ext cx="5423087" cy="40825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Canada Revenue Agency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pSp>
        <p:nvGrpSpPr>
          <p:cNvPr id="241" name="Google Shape;241;p6"/>
          <p:cNvGrpSpPr/>
          <p:nvPr/>
        </p:nvGrpSpPr>
        <p:grpSpPr>
          <a:xfrm>
            <a:off x="0" y="9457618"/>
            <a:ext cx="18288001" cy="838907"/>
            <a:chOff x="0" y="0"/>
            <a:chExt cx="24384001" cy="1118542"/>
          </a:xfrm>
        </p:grpSpPr>
        <p:sp>
          <p:nvSpPr>
            <p:cNvPr id="242" name="Google Shape;242;p6"/>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246" name="Google Shape;246;p6"/>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7</a:t>
            </a:r>
            <a:endParaRPr b="0" i="0" sz="1400" u="none" cap="none" strike="noStrike">
              <a:solidFill>
                <a:srgbClr val="000000"/>
              </a:solidFill>
              <a:latin typeface="Arial"/>
              <a:ea typeface="Arial"/>
              <a:cs typeface="Arial"/>
              <a:sym typeface="Arial"/>
            </a:endParaRPr>
          </a:p>
        </p:txBody>
      </p:sp>
      <p:grpSp>
        <p:nvGrpSpPr>
          <p:cNvPr id="247" name="Google Shape;247;p6"/>
          <p:cNvGrpSpPr/>
          <p:nvPr/>
        </p:nvGrpSpPr>
        <p:grpSpPr>
          <a:xfrm>
            <a:off x="1028700" y="1028700"/>
            <a:ext cx="4398254" cy="1217621"/>
            <a:chOff x="0" y="0"/>
            <a:chExt cx="5864338" cy="1623494"/>
          </a:xfrm>
        </p:grpSpPr>
        <p:sp>
          <p:nvSpPr>
            <p:cNvPr id="248" name="Google Shape;248;p6"/>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249" name="Google Shape;249;p6"/>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Data Sources</a:t>
              </a:r>
              <a:endParaRPr b="0" i="0" sz="1400" u="none" cap="none" strike="noStrike">
                <a:solidFill>
                  <a:srgbClr val="000000"/>
                </a:solidFill>
                <a:latin typeface="Arial"/>
                <a:ea typeface="Arial"/>
                <a:cs typeface="Arial"/>
                <a:sym typeface="Arial"/>
              </a:endParaRPr>
            </a:p>
          </p:txBody>
        </p:sp>
      </p:grpSp>
      <p:sp>
        <p:nvSpPr>
          <p:cNvPr id="250" name="Google Shape;250;p6"/>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txBox="1"/>
          <p:nvPr/>
        </p:nvSpPr>
        <p:spPr>
          <a:xfrm>
            <a:off x="13877925" y="9746613"/>
            <a:ext cx="3327362" cy="256609"/>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Source: Statistics Canada</a:t>
            </a:r>
            <a:endParaRPr b="0" i="0" sz="1400" u="none" cap="none" strike="noStrike">
              <a:solidFill>
                <a:srgbClr val="000000"/>
              </a:solidFill>
              <a:latin typeface="Arial"/>
              <a:ea typeface="Arial"/>
              <a:cs typeface="Arial"/>
              <a:sym typeface="Arial"/>
            </a:endParaRPr>
          </a:p>
        </p:txBody>
      </p:sp>
      <p:pic>
        <p:nvPicPr>
          <p:cNvPr id="252" name="Google Shape;252;p6"/>
          <p:cNvPicPr preferRelativeResize="0"/>
          <p:nvPr/>
        </p:nvPicPr>
        <p:blipFill rotWithShape="1">
          <a:blip r:embed="rId3">
            <a:alphaModFix/>
          </a:blip>
          <a:srcRect b="0" l="0" r="0" t="0"/>
          <a:stretch/>
        </p:blipFill>
        <p:spPr>
          <a:xfrm>
            <a:off x="6538092" y="196846"/>
            <a:ext cx="11749908" cy="90639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p40"/>
          <p:cNvGrpSpPr/>
          <p:nvPr/>
        </p:nvGrpSpPr>
        <p:grpSpPr>
          <a:xfrm>
            <a:off x="0" y="9457618"/>
            <a:ext cx="18288001" cy="838907"/>
            <a:chOff x="0" y="0"/>
            <a:chExt cx="24384001" cy="1118542"/>
          </a:xfrm>
        </p:grpSpPr>
        <p:sp>
          <p:nvSpPr>
            <p:cNvPr id="259" name="Google Shape;259;p40"/>
            <p:cNvSpPr/>
            <p:nvPr/>
          </p:nvSpPr>
          <p:spPr>
            <a:xfrm>
              <a:off x="0" y="0"/>
              <a:ext cx="24384001" cy="127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0"/>
            <p:cNvSpPr/>
            <p:nvPr/>
          </p:nvSpPr>
          <p:spPr>
            <a:xfrm>
              <a:off x="1195795" y="12700"/>
              <a:ext cx="12700" cy="11058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0"/>
            <p:cNvSpPr/>
            <p:nvPr/>
          </p:nvSpPr>
          <p:spPr>
            <a:xfrm>
              <a:off x="23188205" y="25400"/>
              <a:ext cx="12700" cy="1093142"/>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0"/>
            <p:cNvSpPr txBox="1"/>
            <p:nvPr/>
          </p:nvSpPr>
          <p:spPr>
            <a:xfrm>
              <a:off x="1571888" y="389938"/>
              <a:ext cx="13006268" cy="3421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263" name="Google Shape;263;p40"/>
          <p:cNvSpPr txBox="1"/>
          <p:nvPr/>
        </p:nvSpPr>
        <p:spPr>
          <a:xfrm>
            <a:off x="17586545" y="9731550"/>
            <a:ext cx="518725" cy="3692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8</a:t>
            </a:r>
            <a:endParaRPr b="0" i="0" sz="1400" u="none" cap="none" strike="noStrike">
              <a:solidFill>
                <a:srgbClr val="000000"/>
              </a:solidFill>
              <a:latin typeface="Arial"/>
              <a:ea typeface="Arial"/>
              <a:cs typeface="Arial"/>
              <a:sym typeface="Arial"/>
            </a:endParaRPr>
          </a:p>
        </p:txBody>
      </p:sp>
      <p:grpSp>
        <p:nvGrpSpPr>
          <p:cNvPr id="264" name="Google Shape;264;p40"/>
          <p:cNvGrpSpPr/>
          <p:nvPr/>
        </p:nvGrpSpPr>
        <p:grpSpPr>
          <a:xfrm>
            <a:off x="1028700" y="1028700"/>
            <a:ext cx="4398254" cy="1217621"/>
            <a:chOff x="0" y="0"/>
            <a:chExt cx="5864338" cy="1623494"/>
          </a:xfrm>
        </p:grpSpPr>
        <p:sp>
          <p:nvSpPr>
            <p:cNvPr id="265" name="Google Shape;265;p40"/>
            <p:cNvSpPr/>
            <p:nvPr/>
          </p:nvSpPr>
          <p:spPr>
            <a:xfrm>
              <a:off x="0" y="0"/>
              <a:ext cx="5864338" cy="1623494"/>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266" name="Google Shape;266;p40"/>
            <p:cNvSpPr txBox="1"/>
            <p:nvPr/>
          </p:nvSpPr>
          <p:spPr>
            <a:xfrm>
              <a:off x="556793" y="308155"/>
              <a:ext cx="4750750" cy="903924"/>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Data Sources</a:t>
              </a:r>
              <a:endParaRPr b="0" i="0" sz="1400" u="none" cap="none" strike="noStrike">
                <a:solidFill>
                  <a:srgbClr val="000000"/>
                </a:solidFill>
                <a:latin typeface="Arial"/>
                <a:ea typeface="Arial"/>
                <a:cs typeface="Arial"/>
                <a:sym typeface="Arial"/>
              </a:endParaRPr>
            </a:p>
          </p:txBody>
        </p:sp>
      </p:grpSp>
      <p:sp>
        <p:nvSpPr>
          <p:cNvPr id="267" name="Google Shape;267;p40"/>
          <p:cNvSpPr/>
          <p:nvPr/>
        </p:nvSpPr>
        <p:spPr>
          <a:xfrm>
            <a:off x="6442248" y="0"/>
            <a:ext cx="9539" cy="9457618"/>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40"/>
          <p:cNvPicPr preferRelativeResize="0"/>
          <p:nvPr/>
        </p:nvPicPr>
        <p:blipFill rotWithShape="1">
          <a:blip r:embed="rId3">
            <a:alphaModFix/>
          </a:blip>
          <a:srcRect b="0" l="0" r="0" t="0"/>
          <a:stretch/>
        </p:blipFill>
        <p:spPr>
          <a:xfrm>
            <a:off x="12703779" y="3815479"/>
            <a:ext cx="5498032" cy="5509936"/>
          </a:xfrm>
          <a:prstGeom prst="rect">
            <a:avLst/>
          </a:prstGeom>
          <a:noFill/>
          <a:ln>
            <a:noFill/>
          </a:ln>
        </p:spPr>
      </p:pic>
      <p:sp>
        <p:nvSpPr>
          <p:cNvPr id="269" name="Google Shape;269;p40"/>
          <p:cNvSpPr/>
          <p:nvPr/>
        </p:nvSpPr>
        <p:spPr>
          <a:xfrm>
            <a:off x="-2752" y="2804425"/>
            <a:ext cx="5423087" cy="113113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0"/>
          <p:cNvSpPr/>
          <p:nvPr/>
        </p:nvSpPr>
        <p:spPr>
          <a:xfrm>
            <a:off x="-7491" y="6431264"/>
            <a:ext cx="5423087" cy="113113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0"/>
          <p:cNvSpPr txBox="1"/>
          <p:nvPr/>
        </p:nvSpPr>
        <p:spPr>
          <a:xfrm>
            <a:off x="-7492" y="6555967"/>
            <a:ext cx="5423100" cy="1034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North American Industry Classification System</a:t>
            </a:r>
            <a:endParaRPr b="0" i="0" sz="1400" u="none" cap="none" strike="noStrike">
              <a:solidFill>
                <a:srgbClr val="000000"/>
              </a:solidFill>
              <a:latin typeface="Arial"/>
              <a:ea typeface="Arial"/>
              <a:cs typeface="Arial"/>
              <a:sym typeface="Arial"/>
            </a:endParaRPr>
          </a:p>
        </p:txBody>
      </p:sp>
      <p:sp>
        <p:nvSpPr>
          <p:cNvPr id="272" name="Google Shape;272;p40"/>
          <p:cNvSpPr txBox="1"/>
          <p:nvPr/>
        </p:nvSpPr>
        <p:spPr>
          <a:xfrm>
            <a:off x="40343" y="2929128"/>
            <a:ext cx="5423100" cy="1034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i="0" lang="en-US" sz="2400" u="none" cap="none" strike="noStrike">
                <a:solidFill>
                  <a:schemeClr val="lt1"/>
                </a:solidFill>
                <a:latin typeface="Helvetica Neue"/>
                <a:ea typeface="Helvetica Neue"/>
                <a:cs typeface="Helvetica Neue"/>
                <a:sym typeface="Helvetica Neue"/>
              </a:rPr>
              <a:t>2016 Standard Geographic Classification</a:t>
            </a:r>
            <a:endParaRPr b="0" i="0" sz="1400" u="none" cap="none" strike="noStrike">
              <a:solidFill>
                <a:srgbClr val="000000"/>
              </a:solidFill>
              <a:latin typeface="Arial"/>
              <a:ea typeface="Arial"/>
              <a:cs typeface="Arial"/>
              <a:sym typeface="Arial"/>
            </a:endParaRPr>
          </a:p>
        </p:txBody>
      </p:sp>
      <p:sp>
        <p:nvSpPr>
          <p:cNvPr id="273" name="Google Shape;273;p40"/>
          <p:cNvSpPr txBox="1"/>
          <p:nvPr/>
        </p:nvSpPr>
        <p:spPr>
          <a:xfrm>
            <a:off x="190256" y="4120143"/>
            <a:ext cx="5340900" cy="2046600"/>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1-digit: Canada</a:t>
            </a:r>
            <a:endParaRPr/>
          </a:p>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2-digit: Provinces and Territories</a:t>
            </a:r>
            <a:endParaRPr/>
          </a:p>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5-digit: Census Agglomeration or Census Metropolitan Areas</a:t>
            </a:r>
            <a:endParaRPr/>
          </a:p>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7-digit: Census Subdivision</a:t>
            </a:r>
            <a:endParaRPr b="0" i="0" sz="1400" u="none" cap="none" strike="noStrike">
              <a:solidFill>
                <a:srgbClr val="000000"/>
              </a:solidFill>
              <a:latin typeface="Arial"/>
              <a:ea typeface="Arial"/>
              <a:cs typeface="Arial"/>
              <a:sym typeface="Arial"/>
            </a:endParaRPr>
          </a:p>
        </p:txBody>
      </p:sp>
      <p:sp>
        <p:nvSpPr>
          <p:cNvPr id="274" name="Google Shape;274;p40"/>
          <p:cNvSpPr txBox="1"/>
          <p:nvPr/>
        </p:nvSpPr>
        <p:spPr>
          <a:xfrm>
            <a:off x="212757" y="7771063"/>
            <a:ext cx="5340765" cy="1228028"/>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All industries</a:t>
            </a:r>
            <a:endParaRPr/>
          </a:p>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2-digit: Industry sector</a:t>
            </a:r>
            <a:endParaRPr/>
          </a:p>
          <a:p>
            <a:pPr indent="-342900" lvl="0" marL="342900"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F0E0C"/>
                </a:solidFill>
                <a:latin typeface="Helvetica Neue"/>
                <a:ea typeface="Helvetica Neue"/>
                <a:cs typeface="Helvetica Neue"/>
                <a:sym typeface="Helvetica Neue"/>
              </a:rPr>
              <a:t>3-digit: Industry subsector</a:t>
            </a:r>
            <a:endParaRPr b="0" i="0" sz="1400" u="none" cap="none" strike="noStrike">
              <a:solidFill>
                <a:srgbClr val="000000"/>
              </a:solidFill>
              <a:latin typeface="Arial"/>
              <a:ea typeface="Arial"/>
              <a:cs typeface="Arial"/>
              <a:sym typeface="Arial"/>
            </a:endParaRPr>
          </a:p>
        </p:txBody>
      </p:sp>
      <p:pic>
        <p:nvPicPr>
          <p:cNvPr id="275" name="Google Shape;275;p40"/>
          <p:cNvPicPr preferRelativeResize="0"/>
          <p:nvPr/>
        </p:nvPicPr>
        <p:blipFill>
          <a:blip r:embed="rId4">
            <a:alphaModFix/>
          </a:blip>
          <a:stretch>
            <a:fillRect/>
          </a:stretch>
        </p:blipFill>
        <p:spPr>
          <a:xfrm>
            <a:off x="6545000" y="479775"/>
            <a:ext cx="11560274" cy="2929580"/>
          </a:xfrm>
          <a:prstGeom prst="rect">
            <a:avLst/>
          </a:prstGeom>
          <a:noFill/>
          <a:ln>
            <a:noFill/>
          </a:ln>
        </p:spPr>
      </p:pic>
      <p:pic>
        <p:nvPicPr>
          <p:cNvPr id="276" name="Google Shape;276;p40"/>
          <p:cNvPicPr preferRelativeResize="0"/>
          <p:nvPr/>
        </p:nvPicPr>
        <p:blipFill>
          <a:blip r:embed="rId5">
            <a:alphaModFix/>
          </a:blip>
          <a:stretch>
            <a:fillRect/>
          </a:stretch>
        </p:blipFill>
        <p:spPr>
          <a:xfrm>
            <a:off x="6527975" y="4517112"/>
            <a:ext cx="6099599" cy="38327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ge1bb516330_2_50"/>
          <p:cNvGrpSpPr/>
          <p:nvPr/>
        </p:nvGrpSpPr>
        <p:grpSpPr>
          <a:xfrm>
            <a:off x="0" y="9457618"/>
            <a:ext cx="18288000" cy="838950"/>
            <a:chOff x="0" y="0"/>
            <a:chExt cx="24384000" cy="1118600"/>
          </a:xfrm>
        </p:grpSpPr>
        <p:sp>
          <p:nvSpPr>
            <p:cNvPr id="283" name="Google Shape;283;ge1bb516330_2_50"/>
            <p:cNvSpPr/>
            <p:nvPr/>
          </p:nvSpPr>
          <p:spPr>
            <a:xfrm>
              <a:off x="0" y="0"/>
              <a:ext cx="24384000" cy="12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e1bb516330_2_50"/>
            <p:cNvSpPr/>
            <p:nvPr/>
          </p:nvSpPr>
          <p:spPr>
            <a:xfrm>
              <a:off x="1195795" y="12700"/>
              <a:ext cx="12600" cy="1105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e1bb516330_2_50"/>
            <p:cNvSpPr/>
            <p:nvPr/>
          </p:nvSpPr>
          <p:spPr>
            <a:xfrm>
              <a:off x="23188205" y="25400"/>
              <a:ext cx="12600" cy="1093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e1bb516330_2_50"/>
            <p:cNvSpPr txBox="1"/>
            <p:nvPr/>
          </p:nvSpPr>
          <p:spPr>
            <a:xfrm>
              <a:off x="1571888" y="389938"/>
              <a:ext cx="13006200" cy="34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0" i="0" lang="en-US" sz="1600" u="none" cap="none" strike="noStrike">
                  <a:solidFill>
                    <a:srgbClr val="0F0E0C"/>
                  </a:solidFill>
                  <a:latin typeface="Helvetica Neue"/>
                  <a:ea typeface="Helvetica Neue"/>
                  <a:cs typeface="Helvetica Neue"/>
                  <a:sym typeface="Helvetica Neue"/>
                </a:rPr>
                <a:t>CEWS Analysis | June 2021</a:t>
              </a:r>
              <a:endParaRPr b="0" i="0" sz="1400" u="none" cap="none" strike="noStrike">
                <a:solidFill>
                  <a:srgbClr val="000000"/>
                </a:solidFill>
                <a:latin typeface="Arial"/>
                <a:ea typeface="Arial"/>
                <a:cs typeface="Arial"/>
                <a:sym typeface="Arial"/>
              </a:endParaRPr>
            </a:p>
          </p:txBody>
        </p:sp>
      </p:grpSp>
      <p:sp>
        <p:nvSpPr>
          <p:cNvPr id="287" name="Google Shape;287;ge1bb516330_2_50"/>
          <p:cNvSpPr txBox="1"/>
          <p:nvPr/>
        </p:nvSpPr>
        <p:spPr>
          <a:xfrm>
            <a:off x="17586545" y="9731550"/>
            <a:ext cx="518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399"/>
              <a:buFont typeface="Arial"/>
              <a:buNone/>
            </a:pPr>
            <a:r>
              <a:rPr b="0" i="0" lang="en-US" sz="2399" u="none" cap="none" strike="noStrike">
                <a:solidFill>
                  <a:srgbClr val="F43300"/>
                </a:solidFill>
                <a:latin typeface="Helvetica Neue"/>
                <a:ea typeface="Helvetica Neue"/>
                <a:cs typeface="Helvetica Neue"/>
                <a:sym typeface="Helvetica Neue"/>
              </a:rPr>
              <a:t>0</a:t>
            </a:r>
            <a:r>
              <a:rPr lang="en-US" sz="2399">
                <a:solidFill>
                  <a:srgbClr val="F43300"/>
                </a:solidFill>
                <a:latin typeface="Helvetica Neue"/>
                <a:ea typeface="Helvetica Neue"/>
                <a:cs typeface="Helvetica Neue"/>
                <a:sym typeface="Helvetica Neue"/>
              </a:rPr>
              <a:t>9</a:t>
            </a:r>
            <a:endParaRPr b="0" i="0" sz="1400" u="none" cap="none" strike="noStrike">
              <a:solidFill>
                <a:srgbClr val="000000"/>
              </a:solidFill>
              <a:latin typeface="Arial"/>
              <a:ea typeface="Arial"/>
              <a:cs typeface="Arial"/>
              <a:sym typeface="Arial"/>
            </a:endParaRPr>
          </a:p>
        </p:txBody>
      </p:sp>
      <p:grpSp>
        <p:nvGrpSpPr>
          <p:cNvPr id="288" name="Google Shape;288;ge1bb516330_2_50"/>
          <p:cNvGrpSpPr/>
          <p:nvPr/>
        </p:nvGrpSpPr>
        <p:grpSpPr>
          <a:xfrm>
            <a:off x="649000" y="996550"/>
            <a:ext cx="4773349" cy="1222822"/>
            <a:chOff x="0" y="0"/>
            <a:chExt cx="5889388" cy="1630429"/>
          </a:xfrm>
        </p:grpSpPr>
        <p:sp>
          <p:nvSpPr>
            <p:cNvPr id="289" name="Google Shape;289;ge1bb516330_2_50"/>
            <p:cNvSpPr/>
            <p:nvPr/>
          </p:nvSpPr>
          <p:spPr>
            <a:xfrm>
              <a:off x="0" y="0"/>
              <a:ext cx="5889388" cy="1630429"/>
            </a:xfrm>
            <a:custGeom>
              <a:rect b="b" l="l" r="r" t="t"/>
              <a:pathLst>
                <a:path extrusionOk="0" h="8051503" w="29083397">
                  <a:moveTo>
                    <a:pt x="0" y="0"/>
                  </a:moveTo>
                  <a:lnTo>
                    <a:pt x="0" y="8051503"/>
                  </a:lnTo>
                  <a:lnTo>
                    <a:pt x="29083397" y="8051503"/>
                  </a:lnTo>
                  <a:lnTo>
                    <a:pt x="29083397" y="0"/>
                  </a:lnTo>
                  <a:lnTo>
                    <a:pt x="0" y="0"/>
                  </a:lnTo>
                  <a:close/>
                  <a:moveTo>
                    <a:pt x="29022436" y="7990543"/>
                  </a:moveTo>
                  <a:lnTo>
                    <a:pt x="59690" y="7990543"/>
                  </a:lnTo>
                  <a:lnTo>
                    <a:pt x="59690" y="59690"/>
                  </a:lnTo>
                  <a:lnTo>
                    <a:pt x="29022436" y="59690"/>
                  </a:lnTo>
                  <a:lnTo>
                    <a:pt x="29022436" y="7990543"/>
                  </a:lnTo>
                  <a:close/>
                </a:path>
              </a:pathLst>
            </a:custGeom>
            <a:solidFill>
              <a:srgbClr val="F43300"/>
            </a:solidFill>
            <a:ln cap="flat" cmpd="sng" w="9525">
              <a:solidFill>
                <a:srgbClr val="FF0000"/>
              </a:solidFill>
              <a:prstDash val="solid"/>
              <a:round/>
              <a:headEnd len="sm" w="sm" type="none"/>
              <a:tailEnd len="sm" w="sm" type="none"/>
            </a:ln>
          </p:spPr>
        </p:sp>
        <p:sp>
          <p:nvSpPr>
            <p:cNvPr id="290" name="Google Shape;290;ge1bb516330_2_50"/>
            <p:cNvSpPr txBox="1"/>
            <p:nvPr/>
          </p:nvSpPr>
          <p:spPr>
            <a:xfrm>
              <a:off x="556793" y="308155"/>
              <a:ext cx="4750800" cy="9030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4400"/>
                <a:buFont typeface="Arial"/>
                <a:buNone/>
              </a:pPr>
              <a:r>
                <a:rPr b="0" i="0" lang="en-US" sz="4400" u="none" cap="none" strike="noStrike">
                  <a:solidFill>
                    <a:srgbClr val="0F0E0C"/>
                  </a:solidFill>
                  <a:latin typeface="Helvetica Neue"/>
                  <a:ea typeface="Helvetica Neue"/>
                  <a:cs typeface="Helvetica Neue"/>
                  <a:sym typeface="Helvetica Neue"/>
                </a:rPr>
                <a:t>Data </a:t>
              </a:r>
              <a:r>
                <a:rPr lang="en-US" sz="4400">
                  <a:solidFill>
                    <a:srgbClr val="0F0E0C"/>
                  </a:solidFill>
                  <a:latin typeface="Helvetica Neue"/>
                  <a:ea typeface="Helvetica Neue"/>
                  <a:cs typeface="Helvetica Neue"/>
                  <a:sym typeface="Helvetica Neue"/>
                </a:rPr>
                <a:t>Wrangling</a:t>
              </a:r>
              <a:endParaRPr b="0" i="0" sz="1400" u="none" cap="none" strike="noStrike">
                <a:solidFill>
                  <a:srgbClr val="000000"/>
                </a:solidFill>
                <a:latin typeface="Arial"/>
                <a:ea typeface="Arial"/>
                <a:cs typeface="Arial"/>
                <a:sym typeface="Arial"/>
              </a:endParaRPr>
            </a:p>
          </p:txBody>
        </p:sp>
      </p:grpSp>
      <p:sp>
        <p:nvSpPr>
          <p:cNvPr id="291" name="Google Shape;291;ge1bb516330_2_50"/>
          <p:cNvSpPr/>
          <p:nvPr/>
        </p:nvSpPr>
        <p:spPr>
          <a:xfrm>
            <a:off x="6442248" y="0"/>
            <a:ext cx="9600" cy="9457500"/>
          </a:xfrm>
          <a:prstGeom prst="rect">
            <a:avLst/>
          </a:prstGeom>
          <a:solidFill>
            <a:srgbClr val="F433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e1bb516330_2_50"/>
          <p:cNvSpPr/>
          <p:nvPr/>
        </p:nvSpPr>
        <p:spPr>
          <a:xfrm>
            <a:off x="-19300" y="2687525"/>
            <a:ext cx="5423100" cy="57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e1bb516330_2_50"/>
          <p:cNvSpPr txBox="1"/>
          <p:nvPr/>
        </p:nvSpPr>
        <p:spPr>
          <a:xfrm>
            <a:off x="-52407" y="2808228"/>
            <a:ext cx="54231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lang="en-US" sz="2400">
                <a:solidFill>
                  <a:schemeClr val="lt1"/>
                </a:solidFill>
                <a:latin typeface="Helvetica Neue"/>
                <a:ea typeface="Helvetica Neue"/>
                <a:cs typeface="Helvetica Neue"/>
                <a:sym typeface="Helvetica Neue"/>
              </a:rPr>
              <a:t>Typical Wrangling</a:t>
            </a:r>
            <a:endParaRPr b="0" i="0" sz="1400" u="none" cap="none" strike="noStrike">
              <a:solidFill>
                <a:srgbClr val="000000"/>
              </a:solidFill>
              <a:latin typeface="Arial"/>
              <a:ea typeface="Arial"/>
              <a:cs typeface="Arial"/>
              <a:sym typeface="Arial"/>
            </a:endParaRPr>
          </a:p>
        </p:txBody>
      </p:sp>
      <p:sp>
        <p:nvSpPr>
          <p:cNvPr id="294" name="Google Shape;294;ge1bb516330_2_50"/>
          <p:cNvSpPr txBox="1"/>
          <p:nvPr/>
        </p:nvSpPr>
        <p:spPr>
          <a:xfrm>
            <a:off x="157656" y="3495118"/>
            <a:ext cx="5340900" cy="1111200"/>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rgbClr val="000000"/>
              </a:buClr>
              <a:buSzPts val="1900"/>
              <a:buFont typeface="Arial"/>
              <a:buChar char="•"/>
            </a:pPr>
            <a:r>
              <a:rPr lang="en-US" sz="1900">
                <a:solidFill>
                  <a:srgbClr val="0F0E0C"/>
                </a:solidFill>
                <a:latin typeface="Helvetica Neue"/>
                <a:ea typeface="Helvetica Neue"/>
                <a:cs typeface="Helvetica Neue"/>
                <a:sym typeface="Helvetica Neue"/>
              </a:rPr>
              <a:t>Change null ‘X’ to np.nan</a:t>
            </a:r>
            <a:endParaRPr/>
          </a:p>
          <a:p>
            <a:pPr indent="-342900" lvl="0" marL="342900" marR="0" rtl="0" algn="l">
              <a:lnSpc>
                <a:spcPct val="140000"/>
              </a:lnSpc>
              <a:spcBef>
                <a:spcPts val="0"/>
              </a:spcBef>
              <a:spcAft>
                <a:spcPts val="0"/>
              </a:spcAft>
              <a:buClr>
                <a:srgbClr val="000000"/>
              </a:buClr>
              <a:buSzPts val="1900"/>
              <a:buFont typeface="Arial"/>
              <a:buChar char="•"/>
            </a:pPr>
            <a:r>
              <a:rPr lang="en-US" sz="1900">
                <a:solidFill>
                  <a:srgbClr val="0F0E0C"/>
                </a:solidFill>
                <a:latin typeface="Helvetica Neue"/>
                <a:ea typeface="Helvetica Neue"/>
                <a:cs typeface="Helvetica Neue"/>
                <a:sym typeface="Helvetica Neue"/>
              </a:rPr>
              <a:t>Alter data types</a:t>
            </a:r>
            <a:endParaRPr sz="1900">
              <a:solidFill>
                <a:srgbClr val="0F0E0C"/>
              </a:solidFill>
              <a:latin typeface="Helvetica Neue"/>
              <a:ea typeface="Helvetica Neue"/>
              <a:cs typeface="Helvetica Neue"/>
              <a:sym typeface="Helvetica Neue"/>
            </a:endParaRPr>
          </a:p>
          <a:p>
            <a:pPr indent="-342900" lvl="0" marL="342900" marR="0" rtl="0" algn="l">
              <a:lnSpc>
                <a:spcPct val="140000"/>
              </a:lnSpc>
              <a:spcBef>
                <a:spcPts val="0"/>
              </a:spcBef>
              <a:spcAft>
                <a:spcPts val="0"/>
              </a:spcAft>
              <a:buClr>
                <a:srgbClr val="0F0E0C"/>
              </a:buClr>
              <a:buSzPts val="1900"/>
              <a:buFont typeface="Helvetica Neue"/>
              <a:buChar char="•"/>
            </a:pPr>
            <a:r>
              <a:rPr lang="en-US" sz="1900">
                <a:solidFill>
                  <a:srgbClr val="0F0E0C"/>
                </a:solidFill>
                <a:latin typeface="Helvetica Neue"/>
                <a:ea typeface="Helvetica Neue"/>
                <a:cs typeface="Helvetica Neue"/>
                <a:sym typeface="Helvetica Neue"/>
              </a:rPr>
              <a:t>Rename columns and factor levels</a:t>
            </a:r>
            <a:endParaRPr sz="1900">
              <a:solidFill>
                <a:srgbClr val="0F0E0C"/>
              </a:solidFill>
              <a:latin typeface="Helvetica Neue"/>
              <a:ea typeface="Helvetica Neue"/>
              <a:cs typeface="Helvetica Neue"/>
              <a:sym typeface="Helvetica Neue"/>
            </a:endParaRPr>
          </a:p>
        </p:txBody>
      </p:sp>
      <p:sp>
        <p:nvSpPr>
          <p:cNvPr id="295" name="Google Shape;295;ge1bb516330_2_50"/>
          <p:cNvSpPr txBox="1"/>
          <p:nvPr/>
        </p:nvSpPr>
        <p:spPr>
          <a:xfrm>
            <a:off x="81457" y="5705413"/>
            <a:ext cx="5340900" cy="292500"/>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rgbClr val="000000"/>
              </a:buClr>
              <a:buSzPts val="1900"/>
              <a:buFont typeface="Arial"/>
              <a:buChar char="•"/>
            </a:pPr>
            <a:r>
              <a:rPr lang="en-US" sz="1900">
                <a:solidFill>
                  <a:srgbClr val="0F0E0C"/>
                </a:solidFill>
                <a:latin typeface="Helvetica Neue"/>
                <a:ea typeface="Helvetica Neue"/>
                <a:cs typeface="Helvetica Neue"/>
                <a:sym typeface="Helvetica Neue"/>
              </a:rPr>
              <a:t>Develop </a:t>
            </a:r>
            <a:r>
              <a:rPr lang="en-US" sz="1900">
                <a:solidFill>
                  <a:srgbClr val="0F0E0C"/>
                </a:solidFill>
                <a:latin typeface="Helvetica Neue"/>
                <a:ea typeface="Helvetica Neue"/>
                <a:cs typeface="Helvetica Neue"/>
                <a:sym typeface="Helvetica Neue"/>
              </a:rPr>
              <a:t>queryable</a:t>
            </a:r>
            <a:r>
              <a:rPr lang="en-US" sz="1900">
                <a:solidFill>
                  <a:srgbClr val="0F0E0C"/>
                </a:solidFill>
                <a:latin typeface="Helvetica Neue"/>
                <a:ea typeface="Helvetica Neue"/>
                <a:cs typeface="Helvetica Neue"/>
                <a:sym typeface="Helvetica Neue"/>
              </a:rPr>
              <a:t> “subsetting columns”</a:t>
            </a:r>
            <a:endParaRPr b="0" i="0" sz="1400" u="none" cap="none" strike="noStrike">
              <a:solidFill>
                <a:srgbClr val="000000"/>
              </a:solidFill>
              <a:latin typeface="Arial"/>
              <a:ea typeface="Arial"/>
              <a:cs typeface="Arial"/>
              <a:sym typeface="Arial"/>
            </a:endParaRPr>
          </a:p>
        </p:txBody>
      </p:sp>
      <p:sp>
        <p:nvSpPr>
          <p:cNvPr id="296" name="Google Shape;296;ge1bb516330_2_50"/>
          <p:cNvSpPr txBox="1"/>
          <p:nvPr/>
        </p:nvSpPr>
        <p:spPr>
          <a:xfrm>
            <a:off x="81457" y="7356113"/>
            <a:ext cx="5340900" cy="1111200"/>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rgbClr val="000000"/>
              </a:buClr>
              <a:buSzPts val="1900"/>
              <a:buFont typeface="Arial"/>
              <a:buChar char="•"/>
            </a:pPr>
            <a:r>
              <a:rPr lang="en-US" sz="1900">
                <a:solidFill>
                  <a:srgbClr val="0F0E0C"/>
                </a:solidFill>
                <a:latin typeface="Helvetica Neue"/>
                <a:ea typeface="Helvetica Neue"/>
                <a:cs typeface="Helvetica Neue"/>
                <a:sym typeface="Helvetica Neue"/>
              </a:rPr>
              <a:t>Province name column with regex</a:t>
            </a:r>
            <a:endParaRPr sz="1900">
              <a:solidFill>
                <a:srgbClr val="0F0E0C"/>
              </a:solidFill>
              <a:latin typeface="Helvetica Neue"/>
              <a:ea typeface="Helvetica Neue"/>
              <a:cs typeface="Helvetica Neue"/>
              <a:sym typeface="Helvetica Neue"/>
            </a:endParaRPr>
          </a:p>
          <a:p>
            <a:pPr indent="-342900" lvl="0" marL="342900" marR="0" rtl="0" algn="l">
              <a:lnSpc>
                <a:spcPct val="140000"/>
              </a:lnSpc>
              <a:spcBef>
                <a:spcPts val="0"/>
              </a:spcBef>
              <a:spcAft>
                <a:spcPts val="0"/>
              </a:spcAft>
              <a:buClr>
                <a:srgbClr val="0F0E0C"/>
              </a:buClr>
              <a:buSzPts val="1900"/>
              <a:buFont typeface="Helvetica Neue"/>
              <a:buChar char="•"/>
            </a:pPr>
            <a:r>
              <a:rPr lang="en-US" sz="1900">
                <a:solidFill>
                  <a:srgbClr val="0F0E0C"/>
                </a:solidFill>
                <a:latin typeface="Helvetica Neue"/>
                <a:ea typeface="Helvetica Neue"/>
                <a:cs typeface="Helvetica Neue"/>
                <a:sym typeface="Helvetica Neue"/>
              </a:rPr>
              <a:t>Worker count data through </a:t>
            </a:r>
            <a:r>
              <a:rPr lang="en-US" sz="1900">
                <a:solidFill>
                  <a:srgbClr val="0F0E0C"/>
                </a:solidFill>
                <a:latin typeface="Helvetica Neue"/>
                <a:ea typeface="Helvetica Neue"/>
                <a:cs typeface="Helvetica Neue"/>
                <a:sym typeface="Helvetica Neue"/>
              </a:rPr>
              <a:t>merging</a:t>
            </a:r>
            <a:r>
              <a:rPr lang="en-US" sz="1900">
                <a:solidFill>
                  <a:srgbClr val="0F0E0C"/>
                </a:solidFill>
                <a:latin typeface="Helvetica Neue"/>
                <a:ea typeface="Helvetica Neue"/>
                <a:cs typeface="Helvetica Neue"/>
                <a:sym typeface="Helvetica Neue"/>
              </a:rPr>
              <a:t> additional datasets</a:t>
            </a:r>
            <a:endParaRPr sz="1900">
              <a:solidFill>
                <a:srgbClr val="0F0E0C"/>
              </a:solidFill>
              <a:latin typeface="Helvetica Neue"/>
              <a:ea typeface="Helvetica Neue"/>
              <a:cs typeface="Helvetica Neue"/>
              <a:sym typeface="Helvetica Neue"/>
            </a:endParaRPr>
          </a:p>
        </p:txBody>
      </p:sp>
      <p:pic>
        <p:nvPicPr>
          <p:cNvPr id="297" name="Google Shape;297;ge1bb516330_2_50"/>
          <p:cNvPicPr preferRelativeResize="0"/>
          <p:nvPr/>
        </p:nvPicPr>
        <p:blipFill>
          <a:blip r:embed="rId3">
            <a:alphaModFix/>
          </a:blip>
          <a:stretch>
            <a:fillRect/>
          </a:stretch>
        </p:blipFill>
        <p:spPr>
          <a:xfrm>
            <a:off x="6616000" y="2687525"/>
            <a:ext cx="11519601" cy="5416675"/>
          </a:xfrm>
          <a:prstGeom prst="rect">
            <a:avLst/>
          </a:prstGeom>
          <a:noFill/>
          <a:ln>
            <a:noFill/>
          </a:ln>
        </p:spPr>
      </p:pic>
      <p:sp>
        <p:nvSpPr>
          <p:cNvPr id="298" name="Google Shape;298;ge1bb516330_2_50"/>
          <p:cNvSpPr/>
          <p:nvPr/>
        </p:nvSpPr>
        <p:spPr>
          <a:xfrm>
            <a:off x="-35850" y="4834925"/>
            <a:ext cx="5423100" cy="57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e1bb516330_2_50"/>
          <p:cNvSpPr txBox="1"/>
          <p:nvPr/>
        </p:nvSpPr>
        <p:spPr>
          <a:xfrm>
            <a:off x="-35857" y="4967403"/>
            <a:ext cx="54231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lang="en-US" sz="2400">
                <a:solidFill>
                  <a:schemeClr val="lt1"/>
                </a:solidFill>
                <a:latin typeface="Helvetica Neue"/>
                <a:ea typeface="Helvetica Neue"/>
                <a:cs typeface="Helvetica Neue"/>
                <a:sym typeface="Helvetica Neue"/>
              </a:rPr>
              <a:t>Hierarchical Solution</a:t>
            </a:r>
            <a:endParaRPr b="0" i="0" sz="1400" u="none" cap="none" strike="noStrike">
              <a:solidFill>
                <a:srgbClr val="000000"/>
              </a:solidFill>
              <a:latin typeface="Arial"/>
              <a:ea typeface="Arial"/>
              <a:cs typeface="Arial"/>
              <a:sym typeface="Arial"/>
            </a:endParaRPr>
          </a:p>
        </p:txBody>
      </p:sp>
      <p:sp>
        <p:nvSpPr>
          <p:cNvPr id="300" name="Google Shape;300;ge1bb516330_2_50"/>
          <p:cNvSpPr/>
          <p:nvPr/>
        </p:nvSpPr>
        <p:spPr>
          <a:xfrm>
            <a:off x="-35850" y="6387513"/>
            <a:ext cx="5423100" cy="579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e1bb516330_2_50"/>
          <p:cNvSpPr txBox="1"/>
          <p:nvPr/>
        </p:nvSpPr>
        <p:spPr>
          <a:xfrm>
            <a:off x="-35857" y="6519990"/>
            <a:ext cx="54231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Clr>
                <a:srgbClr val="000000"/>
              </a:buClr>
              <a:buSzPts val="2400"/>
              <a:buFont typeface="Arial"/>
              <a:buNone/>
            </a:pPr>
            <a:r>
              <a:rPr b="1" lang="en-US" sz="2400">
                <a:solidFill>
                  <a:schemeClr val="lt1"/>
                </a:solidFill>
                <a:latin typeface="Helvetica Neue"/>
                <a:ea typeface="Helvetica Neue"/>
                <a:cs typeface="Helvetica Neue"/>
                <a:sym typeface="Helvetica Neue"/>
              </a:rPr>
              <a:t>Data Augmentation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